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6" d="100"/>
          <a:sy n="36" d="100"/>
        </p:scale>
        <p:origin x="-143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E3E3EC-690A-4546-BB49-5F0759097D2D}" type="datetimeFigureOut">
              <a:rPr lang="en-US" smtClean="0"/>
              <a:pPr/>
              <a:t>6/27/2014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560B7-F4C9-425C-8B71-FC09E2B0077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E3E3EC-690A-4546-BB49-5F0759097D2D}" type="datetimeFigureOut">
              <a:rPr lang="en-US" smtClean="0"/>
              <a:pPr/>
              <a:t>6/27/2014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560B7-F4C9-425C-8B71-FC09E2B0077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E3E3EC-690A-4546-BB49-5F0759097D2D}" type="datetimeFigureOut">
              <a:rPr lang="en-US" smtClean="0"/>
              <a:pPr/>
              <a:t>6/27/2014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560B7-F4C9-425C-8B71-FC09E2B0077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E3E3EC-690A-4546-BB49-5F0759097D2D}" type="datetimeFigureOut">
              <a:rPr lang="en-US" smtClean="0"/>
              <a:pPr/>
              <a:t>6/27/2014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560B7-F4C9-425C-8B71-FC09E2B0077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E3E3EC-690A-4546-BB49-5F0759097D2D}" type="datetimeFigureOut">
              <a:rPr lang="en-US" smtClean="0"/>
              <a:pPr/>
              <a:t>6/27/2014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560B7-F4C9-425C-8B71-FC09E2B0077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E3E3EC-690A-4546-BB49-5F0759097D2D}" type="datetimeFigureOut">
              <a:rPr lang="en-US" smtClean="0"/>
              <a:pPr/>
              <a:t>6/27/2014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F560B7-F4C9-425C-8B71-FC09E2B0077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E3E3EC-690A-4546-BB49-5F0759097D2D}" type="datetimeFigureOut">
              <a:rPr lang="en-US" smtClean="0"/>
              <a:pPr/>
              <a:t>6/27/2014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F560B7-F4C9-425C-8B71-FC09E2B0077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E3E3EC-690A-4546-BB49-5F0759097D2D}" type="datetimeFigureOut">
              <a:rPr lang="en-US" smtClean="0"/>
              <a:pPr/>
              <a:t>6/27/2014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F560B7-F4C9-425C-8B71-FC09E2B0077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E3E3EC-690A-4546-BB49-5F0759097D2D}" type="datetimeFigureOut">
              <a:rPr lang="en-US" smtClean="0"/>
              <a:pPr/>
              <a:t>6/27/2014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F560B7-F4C9-425C-8B71-FC09E2B0077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E3E3EC-690A-4546-BB49-5F0759097D2D}" type="datetimeFigureOut">
              <a:rPr lang="en-US" smtClean="0"/>
              <a:pPr/>
              <a:t>6/27/2014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F560B7-F4C9-425C-8B71-FC09E2B0077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E3E3EC-690A-4546-BB49-5F0759097D2D}" type="datetimeFigureOut">
              <a:rPr lang="en-US" smtClean="0"/>
              <a:pPr/>
              <a:t>6/27/2014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F560B7-F4C9-425C-8B71-FC09E2B0077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E3E3EC-690A-4546-BB49-5F0759097D2D}" type="datetimeFigureOut">
              <a:rPr lang="en-US" smtClean="0"/>
              <a:pPr/>
              <a:t>6/27/2014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F560B7-F4C9-425C-8B71-FC09E2B0077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0"/>
          <a:ext cx="9144000" cy="6827519"/>
        </p:xfrm>
        <a:graphic>
          <a:graphicData uri="http://schemas.openxmlformats.org/drawingml/2006/table">
            <a:tbl>
              <a:tblPr firstRow="1" bandRow="1">
                <a:tableStyleId>{5C22544A-7EE6-4342-B048-85BDC9FD1C3A}</a:tableStyleId>
              </a:tblPr>
              <a:tblGrid>
                <a:gridCol w="1604210"/>
                <a:gridCol w="1925052"/>
                <a:gridCol w="1443790"/>
                <a:gridCol w="1443790"/>
                <a:gridCol w="1203158"/>
                <a:gridCol w="1524000"/>
              </a:tblGrid>
              <a:tr h="890413">
                <a:tc>
                  <a:txBody>
                    <a:bodyPr/>
                    <a:lstStyle/>
                    <a:p>
                      <a:r>
                        <a:rPr lang="en-US" dirty="0" smtClean="0">
                          <a:solidFill>
                            <a:schemeClr val="tx1"/>
                          </a:solidFill>
                        </a:rPr>
                        <a:t>Week</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solidFill>
                            <a:schemeClr val="tx1"/>
                          </a:solidFill>
                        </a:rPr>
                        <a:t>Journeys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solidFill>
                            <a:schemeClr val="tx1"/>
                          </a:solidFill>
                        </a:rPr>
                        <a:t>Math</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solidFill>
                            <a:schemeClr val="tx1"/>
                          </a:solidFill>
                        </a:rPr>
                        <a:t>Writing</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SS/ Science</a:t>
                      </a: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err="1" smtClean="0">
                          <a:solidFill>
                            <a:schemeClr val="tx1"/>
                          </a:solidFill>
                        </a:rPr>
                        <a:t>Assesments</a:t>
                      </a:r>
                      <a:r>
                        <a:rPr lang="en-US" dirty="0" smtClean="0">
                          <a:solidFill>
                            <a:schemeClr val="tx1"/>
                          </a:solidFill>
                        </a:rPr>
                        <a:t>/ Re-teach</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929227">
                <a:tc>
                  <a:txBody>
                    <a:bodyPr/>
                    <a:lstStyle/>
                    <a:p>
                      <a:r>
                        <a:rPr lang="en-US" dirty="0" smtClean="0">
                          <a:solidFill>
                            <a:schemeClr val="tx1"/>
                          </a:solidFill>
                        </a:rPr>
                        <a:t>Week</a:t>
                      </a:r>
                      <a:r>
                        <a:rPr lang="en-US" baseline="0" dirty="0" smtClean="0">
                          <a:solidFill>
                            <a:schemeClr val="tx1"/>
                          </a:solidFill>
                        </a:rPr>
                        <a:t> 1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solidFill>
                            <a:schemeClr val="tx1"/>
                          </a:solidFill>
                        </a:rPr>
                        <a:t>Aug. 25 – 29</a:t>
                      </a:r>
                      <a:r>
                        <a:rPr lang="en-US" baseline="30000" dirty="0" smtClean="0">
                          <a:solidFill>
                            <a:schemeClr val="tx1"/>
                          </a:solidFill>
                        </a:rPr>
                        <a:t>th</a:t>
                      </a:r>
                      <a:r>
                        <a:rPr lang="en-US" baseline="0" dirty="0" smtClean="0">
                          <a:solidFill>
                            <a:schemeClr val="tx1"/>
                          </a:solidFill>
                        </a:rPr>
                        <a:t> </a:t>
                      </a:r>
                    </a:p>
                    <a:p>
                      <a:r>
                        <a:rPr lang="en-US" baseline="0" dirty="0" smtClean="0">
                          <a:solidFill>
                            <a:schemeClr val="tx1"/>
                          </a:solidFill>
                        </a:rPr>
                        <a:t>Henry and </a:t>
                      </a:r>
                      <a:r>
                        <a:rPr lang="en-US" baseline="0" dirty="0" err="1" smtClean="0">
                          <a:solidFill>
                            <a:schemeClr val="tx1"/>
                          </a:solidFill>
                        </a:rPr>
                        <a:t>Mudge</a:t>
                      </a:r>
                      <a:endParaRPr lang="en-US" baseline="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0"/>
                        </a:spcAft>
                      </a:pPr>
                      <a:r>
                        <a:rPr lang="en-US" sz="1100" dirty="0" smtClean="0">
                          <a:latin typeface="Calibri"/>
                          <a:ea typeface="Calibri"/>
                          <a:cs typeface="Times New Roman"/>
                        </a:rPr>
                        <a:t>EQ: Why </a:t>
                      </a:r>
                      <a:r>
                        <a:rPr lang="en-US" sz="1100" dirty="0">
                          <a:latin typeface="Calibri"/>
                          <a:ea typeface="Calibri"/>
                          <a:cs typeface="Times New Roman"/>
                        </a:rPr>
                        <a:t>is the order of events in a story important</a:t>
                      </a:r>
                      <a:r>
                        <a:rPr lang="en-US" sz="1100" dirty="0" smtClean="0">
                          <a:latin typeface="Calibri"/>
                          <a:ea typeface="Calibri"/>
                          <a:cs typeface="Times New Roman"/>
                        </a:rPr>
                        <a:t>?</a:t>
                      </a:r>
                    </a:p>
                    <a:p>
                      <a:pPr marL="0" marR="0" algn="l">
                        <a:lnSpc>
                          <a:spcPct val="115000"/>
                        </a:lnSpc>
                        <a:spcBef>
                          <a:spcPts val="0"/>
                        </a:spcBef>
                        <a:spcAft>
                          <a:spcPts val="0"/>
                        </a:spcAft>
                      </a:pPr>
                      <a:endParaRPr lang="en-US" sz="1100" dirty="0" smtClean="0">
                        <a:latin typeface="Calibri"/>
                        <a:ea typeface="Calibri"/>
                        <a:cs typeface="Times New Roman"/>
                      </a:endParaRPr>
                    </a:p>
                    <a:p>
                      <a:pPr marL="0" marR="0" algn="l">
                        <a:lnSpc>
                          <a:spcPct val="115000"/>
                        </a:lnSpc>
                        <a:spcBef>
                          <a:spcPts val="0"/>
                        </a:spcBef>
                        <a:spcAft>
                          <a:spcPts val="0"/>
                        </a:spcAft>
                      </a:pPr>
                      <a:r>
                        <a:rPr lang="en-US" sz="1100" dirty="0" smtClean="0">
                          <a:latin typeface="Calibri"/>
                          <a:ea typeface="Calibri"/>
                          <a:cs typeface="Times New Roman"/>
                        </a:rPr>
                        <a:t>Alphabetical order</a:t>
                      </a:r>
                    </a:p>
                    <a:p>
                      <a:pPr marL="0" marR="0" algn="l">
                        <a:lnSpc>
                          <a:spcPct val="115000"/>
                        </a:lnSpc>
                        <a:spcBef>
                          <a:spcPts val="0"/>
                        </a:spcBef>
                        <a:spcAft>
                          <a:spcPts val="0"/>
                        </a:spcAft>
                      </a:pPr>
                      <a:r>
                        <a:rPr lang="en-US" sz="1100" dirty="0" smtClean="0">
                          <a:latin typeface="Calibri"/>
                          <a:ea typeface="Calibri"/>
                          <a:cs typeface="Times New Roman"/>
                        </a:rPr>
                        <a:t>CVC syllable pattern</a:t>
                      </a:r>
                    </a:p>
                    <a:p>
                      <a:pPr marL="0" marR="0" algn="l">
                        <a:lnSpc>
                          <a:spcPct val="115000"/>
                        </a:lnSpc>
                        <a:spcBef>
                          <a:spcPts val="0"/>
                        </a:spcBef>
                        <a:spcAft>
                          <a:spcPts val="0"/>
                        </a:spcAft>
                      </a:pPr>
                      <a:r>
                        <a:rPr lang="en-US" sz="1100" dirty="0" smtClean="0">
                          <a:latin typeface="Calibri"/>
                          <a:ea typeface="Calibri"/>
                          <a:cs typeface="Times New Roman"/>
                        </a:rPr>
                        <a:t>Subjects</a:t>
                      </a:r>
                      <a:r>
                        <a:rPr lang="en-US" sz="1100" baseline="0" dirty="0" smtClean="0">
                          <a:latin typeface="Calibri"/>
                          <a:ea typeface="Calibri"/>
                          <a:cs typeface="Times New Roman"/>
                        </a:rPr>
                        <a:t> and Predicates</a:t>
                      </a:r>
                    </a:p>
                    <a:p>
                      <a:pPr marL="0" marR="0" algn="l">
                        <a:lnSpc>
                          <a:spcPct val="115000"/>
                        </a:lnSpc>
                        <a:spcBef>
                          <a:spcPts val="0"/>
                        </a:spcBef>
                        <a:spcAft>
                          <a:spcPts val="0"/>
                        </a:spcAft>
                      </a:pPr>
                      <a:r>
                        <a:rPr lang="en-US" sz="1100" baseline="0" dirty="0" smtClean="0">
                          <a:latin typeface="Calibri"/>
                          <a:ea typeface="Calibri"/>
                          <a:cs typeface="Times New Roman"/>
                        </a:rPr>
                        <a:t>Short </a:t>
                      </a:r>
                      <a:r>
                        <a:rPr lang="en-US" sz="1100" baseline="0" dirty="0" err="1" smtClean="0">
                          <a:latin typeface="Calibri"/>
                          <a:ea typeface="Calibri"/>
                          <a:cs typeface="Times New Roman"/>
                        </a:rPr>
                        <a:t>voiwels</a:t>
                      </a:r>
                      <a:r>
                        <a:rPr lang="en-US" sz="1100" baseline="0" dirty="0" smtClean="0">
                          <a:latin typeface="Calibri"/>
                          <a:ea typeface="Calibri"/>
                          <a:cs typeface="Times New Roman"/>
                        </a:rPr>
                        <a:t> ‘</a:t>
                      </a:r>
                      <a:r>
                        <a:rPr lang="en-US" sz="1100" baseline="0" dirty="0" err="1" smtClean="0">
                          <a:latin typeface="Calibri"/>
                          <a:ea typeface="Calibri"/>
                          <a:cs typeface="Times New Roman"/>
                        </a:rPr>
                        <a:t>ai</a:t>
                      </a:r>
                      <a:r>
                        <a:rPr lang="en-US" sz="1100" baseline="0" dirty="0" smtClean="0">
                          <a:latin typeface="Calibri"/>
                          <a:ea typeface="Calibri"/>
                          <a:cs typeface="Times New Roman"/>
                        </a:rPr>
                        <a:t>’</a:t>
                      </a:r>
                      <a:endParaRPr lang="en-US" sz="11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dirty="0" smtClean="0"/>
                        <a:t>Addition</a:t>
                      </a:r>
                    </a:p>
                    <a:p>
                      <a:r>
                        <a:rPr lang="en-US" sz="1200" kern="1200" dirty="0" smtClean="0">
                          <a:solidFill>
                            <a:schemeClr val="dk1"/>
                          </a:solidFill>
                          <a:latin typeface="+mn-lt"/>
                          <a:ea typeface="+mn-ea"/>
                          <a:cs typeface="+mn-cs"/>
                        </a:rPr>
                        <a:t>Standard: 2.OA.2</a:t>
                      </a:r>
                    </a:p>
                    <a:p>
                      <a:r>
                        <a:rPr lang="en-US" sz="1200" kern="1200" dirty="0" smtClean="0">
                          <a:solidFill>
                            <a:schemeClr val="dk1"/>
                          </a:solidFill>
                          <a:latin typeface="+mn-lt"/>
                          <a:ea typeface="+mn-ea"/>
                          <a:cs typeface="+mn-cs"/>
                        </a:rPr>
                        <a:t>Fluently add and subtract within 20 using mental strategies.  By end of Grade 2, know from memory all sums of two one-digit numbers.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0"/>
                        </a:spcAft>
                      </a:pPr>
                      <a:r>
                        <a:rPr lang="en-US" sz="1100" dirty="0">
                          <a:latin typeface="Calibri"/>
                          <a:ea typeface="Calibri"/>
                          <a:cs typeface="Times New Roman"/>
                        </a:rPr>
                        <a:t>Write to narrate</a:t>
                      </a:r>
                    </a:p>
                    <a:p>
                      <a:pPr marL="0" marR="0" algn="l">
                        <a:lnSpc>
                          <a:spcPct val="115000"/>
                        </a:lnSpc>
                        <a:spcBef>
                          <a:spcPts val="0"/>
                        </a:spcBef>
                        <a:spcAft>
                          <a:spcPts val="0"/>
                        </a:spcAft>
                      </a:pPr>
                      <a:r>
                        <a:rPr lang="en-US" sz="1100" dirty="0">
                          <a:latin typeface="Calibri"/>
                          <a:ea typeface="Calibri"/>
                          <a:cs typeface="Times New Roman"/>
                        </a:rPr>
                        <a:t>Sentences that tell a true story.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smtClean="0"/>
                        <a:t>Communities,</a:t>
                      </a:r>
                      <a:r>
                        <a:rPr lang="en-US" sz="1200" baseline="0" dirty="0" smtClean="0"/>
                        <a:t> relationships, consequences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smtClean="0">
                          <a:solidFill>
                            <a:schemeClr val="tx1"/>
                          </a:solidFill>
                        </a:rPr>
                        <a:t>Math:</a:t>
                      </a:r>
                    </a:p>
                    <a:p>
                      <a:r>
                        <a:rPr lang="en-US" sz="1200" dirty="0" smtClean="0">
                          <a:solidFill>
                            <a:schemeClr val="tx1"/>
                          </a:solidFill>
                        </a:rPr>
                        <a:t>Addition Pre-Test</a:t>
                      </a:r>
                    </a:p>
                    <a:p>
                      <a:r>
                        <a:rPr lang="en-US" sz="1200" dirty="0" smtClean="0">
                          <a:solidFill>
                            <a:schemeClr val="tx1"/>
                          </a:solidFill>
                        </a:rPr>
                        <a:t>Literacy:</a:t>
                      </a:r>
                    </a:p>
                    <a:p>
                      <a:r>
                        <a:rPr lang="en-US" sz="1200" dirty="0" smtClean="0">
                          <a:solidFill>
                            <a:schemeClr val="tx1"/>
                          </a:solidFill>
                        </a:rPr>
                        <a:t>Spelling</a:t>
                      </a:r>
                      <a:r>
                        <a:rPr lang="en-US" sz="1200" baseline="0" dirty="0" smtClean="0">
                          <a:solidFill>
                            <a:schemeClr val="tx1"/>
                          </a:solidFill>
                        </a:rPr>
                        <a:t> Week 1</a:t>
                      </a:r>
                      <a:endParaRPr lang="en-US" sz="1200" dirty="0" smtClean="0">
                        <a:solidFill>
                          <a:schemeClr val="tx1"/>
                        </a:solidFill>
                      </a:endParaRPr>
                    </a:p>
                    <a:p>
                      <a:r>
                        <a:rPr lang="en-US" sz="1200" dirty="0" smtClean="0">
                          <a:solidFill>
                            <a:schemeClr val="tx1"/>
                          </a:solidFill>
                        </a:rPr>
                        <a:t>Beginning/Ending</a:t>
                      </a:r>
                      <a:r>
                        <a:rPr lang="en-US" sz="1200" baseline="0" dirty="0" smtClean="0">
                          <a:solidFill>
                            <a:schemeClr val="tx1"/>
                          </a:solidFill>
                        </a:rPr>
                        <a:t> Sounds</a:t>
                      </a:r>
                    </a:p>
                    <a:p>
                      <a:endParaRPr lang="en-US" sz="1200" dirty="0" smtClean="0">
                        <a:solidFill>
                          <a:schemeClr val="tx1"/>
                        </a:solidFill>
                      </a:endParaRPr>
                    </a:p>
                    <a:p>
                      <a:r>
                        <a:rPr lang="en-US" sz="1200" dirty="0" smtClean="0">
                          <a:solidFill>
                            <a:schemeClr val="tx1"/>
                          </a:solidFill>
                        </a:rPr>
                        <a:t>Re Teach:</a:t>
                      </a:r>
                    </a:p>
                    <a:p>
                      <a:r>
                        <a:rPr lang="en-US" sz="1200" dirty="0" smtClean="0">
                          <a:solidFill>
                            <a:schemeClr val="tx1"/>
                          </a:solidFill>
                        </a:rPr>
                        <a:t>T:</a:t>
                      </a:r>
                    </a:p>
                    <a:p>
                      <a:r>
                        <a:rPr lang="en-US" sz="1200" dirty="0" err="1" smtClean="0">
                          <a:solidFill>
                            <a:schemeClr val="tx1"/>
                          </a:solidFill>
                        </a:rPr>
                        <a:t>Th</a:t>
                      </a:r>
                      <a:r>
                        <a:rPr lang="en-US" sz="1200" dirty="0" smtClean="0">
                          <a:solidFill>
                            <a:schemeClr val="tx1"/>
                          </a:solidFill>
                        </a:rPr>
                        <a:t>:</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880772">
                <a:tc>
                  <a:txBody>
                    <a:bodyPr/>
                    <a:lstStyle/>
                    <a:p>
                      <a:r>
                        <a:rPr lang="en-US" baseline="0" dirty="0" smtClean="0">
                          <a:solidFill>
                            <a:schemeClr val="tx1"/>
                          </a:solidFill>
                        </a:rPr>
                        <a:t>Week 2</a:t>
                      </a:r>
                    </a:p>
                    <a:p>
                      <a:r>
                        <a:rPr lang="en-US" baseline="0" dirty="0" smtClean="0">
                          <a:solidFill>
                            <a:schemeClr val="tx1"/>
                          </a:solidFill>
                        </a:rPr>
                        <a:t>Sep. 2</a:t>
                      </a:r>
                      <a:r>
                        <a:rPr lang="en-US" baseline="30000" dirty="0" smtClean="0">
                          <a:solidFill>
                            <a:schemeClr val="tx1"/>
                          </a:solidFill>
                        </a:rPr>
                        <a:t>nd</a:t>
                      </a:r>
                      <a:r>
                        <a:rPr lang="en-US" baseline="0" dirty="0" smtClean="0">
                          <a:solidFill>
                            <a:schemeClr val="tx1"/>
                          </a:solidFill>
                        </a:rPr>
                        <a:t> – 5</a:t>
                      </a:r>
                      <a:r>
                        <a:rPr lang="en-US" baseline="30000" dirty="0" smtClean="0">
                          <a:solidFill>
                            <a:schemeClr val="tx1"/>
                          </a:solidFill>
                        </a:rPr>
                        <a:t>th</a:t>
                      </a:r>
                      <a:r>
                        <a:rPr lang="en-US" baseline="0" dirty="0" smtClean="0">
                          <a:solidFill>
                            <a:schemeClr val="tx1"/>
                          </a:solidFill>
                        </a:rPr>
                        <a:t> </a:t>
                      </a:r>
                    </a:p>
                    <a:p>
                      <a:r>
                        <a:rPr lang="en-US" baseline="0" dirty="0" smtClean="0">
                          <a:solidFill>
                            <a:schemeClr val="tx1"/>
                          </a:solidFill>
                        </a:rPr>
                        <a:t>Mi </a:t>
                      </a:r>
                      <a:r>
                        <a:rPr lang="en-US" baseline="0" dirty="0" err="1" smtClean="0">
                          <a:solidFill>
                            <a:schemeClr val="tx1"/>
                          </a:solidFill>
                        </a:rPr>
                        <a:t>Familia</a:t>
                      </a:r>
                      <a:r>
                        <a:rPr lang="en-US" baseline="0" dirty="0" smtClean="0">
                          <a:solidFill>
                            <a:schemeClr val="tx1"/>
                          </a:solidFill>
                        </a:rPr>
                        <a:t> – My Family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0"/>
                        </a:spcAft>
                      </a:pPr>
                      <a:r>
                        <a:rPr lang="en-US" sz="1100" kern="1200" dirty="0" smtClean="0">
                          <a:solidFill>
                            <a:schemeClr val="dk1"/>
                          </a:solidFill>
                          <a:latin typeface="+mn-lt"/>
                          <a:ea typeface="+mn-ea"/>
                          <a:cs typeface="+mn-cs"/>
                        </a:rPr>
                        <a:t>EQ: How are families alike and different?</a:t>
                      </a:r>
                    </a:p>
                    <a:p>
                      <a:pPr marL="0" marR="0" algn="l">
                        <a:lnSpc>
                          <a:spcPct val="115000"/>
                        </a:lnSpc>
                        <a:spcBef>
                          <a:spcPts val="0"/>
                        </a:spcBef>
                        <a:spcAft>
                          <a:spcPts val="0"/>
                        </a:spcAft>
                      </a:pPr>
                      <a:endParaRPr lang="en-US" sz="1100" kern="1200" dirty="0" smtClean="0">
                        <a:solidFill>
                          <a:schemeClr val="dk1"/>
                        </a:solidFill>
                        <a:latin typeface="+mn-lt"/>
                        <a:ea typeface="+mn-ea"/>
                        <a:cs typeface="+mn-cs"/>
                      </a:endParaRPr>
                    </a:p>
                    <a:p>
                      <a:pPr marL="0" marR="0" algn="l">
                        <a:lnSpc>
                          <a:spcPct val="115000"/>
                        </a:lnSpc>
                        <a:spcBef>
                          <a:spcPts val="0"/>
                        </a:spcBef>
                        <a:spcAft>
                          <a:spcPts val="0"/>
                        </a:spcAft>
                      </a:pPr>
                      <a:r>
                        <a:rPr lang="en-US" sz="1100" dirty="0" smtClean="0">
                          <a:latin typeface="Calibri"/>
                          <a:ea typeface="Calibri"/>
                          <a:cs typeface="Times New Roman"/>
                        </a:rPr>
                        <a:t>Using a Glossary</a:t>
                      </a:r>
                    </a:p>
                    <a:p>
                      <a:pPr marL="0" marR="0" algn="l">
                        <a:lnSpc>
                          <a:spcPct val="115000"/>
                        </a:lnSpc>
                        <a:spcBef>
                          <a:spcPts val="0"/>
                        </a:spcBef>
                        <a:spcAft>
                          <a:spcPts val="0"/>
                        </a:spcAft>
                      </a:pPr>
                      <a:r>
                        <a:rPr lang="en-US" sz="1100" dirty="0" smtClean="0">
                          <a:latin typeface="Calibri"/>
                          <a:ea typeface="Calibri"/>
                          <a:cs typeface="Times New Roman"/>
                        </a:rPr>
                        <a:t>Short vowels ‘o’ ‘u’ ‘e’</a:t>
                      </a:r>
                    </a:p>
                    <a:p>
                      <a:pPr marL="0" marR="0" algn="l">
                        <a:lnSpc>
                          <a:spcPct val="115000"/>
                        </a:lnSpc>
                        <a:spcBef>
                          <a:spcPts val="0"/>
                        </a:spcBef>
                        <a:spcAft>
                          <a:spcPts val="0"/>
                        </a:spcAft>
                      </a:pPr>
                      <a:r>
                        <a:rPr lang="en-US" sz="1100" dirty="0" smtClean="0">
                          <a:latin typeface="Calibri"/>
                          <a:ea typeface="Calibri"/>
                          <a:cs typeface="Times New Roman"/>
                        </a:rPr>
                        <a:t>CVC syllable patterns</a:t>
                      </a:r>
                    </a:p>
                    <a:p>
                      <a:pPr marL="0" marR="0" algn="l">
                        <a:lnSpc>
                          <a:spcPct val="115000"/>
                        </a:lnSpc>
                        <a:spcBef>
                          <a:spcPts val="0"/>
                        </a:spcBef>
                        <a:spcAft>
                          <a:spcPts val="0"/>
                        </a:spcAft>
                      </a:pPr>
                      <a:r>
                        <a:rPr lang="en-US" sz="1100" dirty="0" smtClean="0">
                          <a:latin typeface="Calibri"/>
                          <a:ea typeface="Calibri"/>
                          <a:cs typeface="Times New Roman"/>
                        </a:rPr>
                        <a:t>Complete sentences</a:t>
                      </a:r>
                    </a:p>
                    <a:p>
                      <a:pPr marL="0" marR="0" algn="l">
                        <a:lnSpc>
                          <a:spcPct val="115000"/>
                        </a:lnSpc>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dirty="0" smtClean="0"/>
                        <a:t>Addition</a:t>
                      </a:r>
                    </a:p>
                    <a:p>
                      <a:r>
                        <a:rPr lang="en-US" sz="1200" kern="1200" dirty="0" smtClean="0">
                          <a:solidFill>
                            <a:schemeClr val="dk1"/>
                          </a:solidFill>
                          <a:latin typeface="+mn-lt"/>
                          <a:ea typeface="+mn-ea"/>
                          <a:cs typeface="+mn-cs"/>
                        </a:rPr>
                        <a:t>Standard: 2.OA.2</a:t>
                      </a:r>
                    </a:p>
                    <a:p>
                      <a:r>
                        <a:rPr lang="en-US" sz="1200" kern="1200" dirty="0" smtClean="0">
                          <a:solidFill>
                            <a:schemeClr val="dk1"/>
                          </a:solidFill>
                          <a:latin typeface="+mn-lt"/>
                          <a:ea typeface="+mn-ea"/>
                          <a:cs typeface="+mn-cs"/>
                        </a:rPr>
                        <a:t>Fluently add and subtract within 20 using mental strategies.  By end of Grade 2, know from memory all sums of two one-digit numbers.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1000"/>
                        </a:spcAft>
                      </a:pPr>
                      <a:r>
                        <a:rPr lang="en-US" sz="1100" dirty="0">
                          <a:latin typeface="Calibri"/>
                          <a:ea typeface="Calibri"/>
                          <a:cs typeface="Times New Roman"/>
                        </a:rPr>
                        <a:t>Write to </a:t>
                      </a:r>
                      <a:r>
                        <a:rPr lang="en-US" sz="1100" dirty="0" smtClean="0">
                          <a:latin typeface="Calibri"/>
                          <a:ea typeface="Calibri"/>
                          <a:cs typeface="Times New Roman"/>
                        </a:rPr>
                        <a:t>narrate friendly</a:t>
                      </a:r>
                      <a:r>
                        <a:rPr lang="en-US" sz="1100" baseline="0" dirty="0" smtClean="0">
                          <a:latin typeface="Calibri"/>
                          <a:ea typeface="Calibri"/>
                          <a:cs typeface="Times New Roman"/>
                        </a:rPr>
                        <a:t> letter.</a:t>
                      </a:r>
                    </a:p>
                    <a:p>
                      <a:pPr marL="0" marR="0" algn="l">
                        <a:lnSpc>
                          <a:spcPct val="115000"/>
                        </a:lnSpc>
                        <a:spcBef>
                          <a:spcPts val="0"/>
                        </a:spcBef>
                        <a:spcAft>
                          <a:spcPts val="1000"/>
                        </a:spcAft>
                      </a:pPr>
                      <a:r>
                        <a:rPr lang="en-US" sz="1100" baseline="0" dirty="0" smtClean="0">
                          <a:latin typeface="Calibri"/>
                          <a:ea typeface="Calibri"/>
                          <a:cs typeface="Times New Roman"/>
                        </a:rPr>
                        <a:t>(Begin Flat Stanley project)</a:t>
                      </a:r>
                      <a:endParaRPr lang="en-US" sz="1100" dirty="0">
                        <a:latin typeface="Calibri"/>
                        <a:ea typeface="Calibri"/>
                        <a:cs typeface="Times New Roman"/>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Communities,</a:t>
                      </a:r>
                      <a:r>
                        <a:rPr lang="en-US" sz="1200" baseline="0" dirty="0" smtClean="0"/>
                        <a:t> relationships, consequences</a:t>
                      </a:r>
                      <a:endParaRPr lang="en-US" sz="1200" dirty="0" smtClean="0"/>
                    </a:p>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smtClean="0">
                          <a:solidFill>
                            <a:schemeClr val="tx1"/>
                          </a:solidFill>
                        </a:rPr>
                        <a:t>Math:</a:t>
                      </a:r>
                    </a:p>
                    <a:p>
                      <a:r>
                        <a:rPr lang="en-US" sz="1200" dirty="0" smtClean="0">
                          <a:solidFill>
                            <a:schemeClr val="tx1"/>
                          </a:solidFill>
                        </a:rPr>
                        <a:t>Addition post</a:t>
                      </a:r>
                      <a:r>
                        <a:rPr lang="en-US" sz="1200" baseline="0" dirty="0" smtClean="0">
                          <a:solidFill>
                            <a:schemeClr val="tx1"/>
                          </a:solidFill>
                        </a:rPr>
                        <a:t>-test</a:t>
                      </a:r>
                    </a:p>
                    <a:p>
                      <a:r>
                        <a:rPr lang="en-US" sz="1200" baseline="0" dirty="0" smtClean="0">
                          <a:solidFill>
                            <a:schemeClr val="tx1"/>
                          </a:solidFill>
                        </a:rPr>
                        <a:t>Subtraction pre-test</a:t>
                      </a:r>
                      <a:endParaRPr lang="en-US" sz="1200" dirty="0" smtClean="0">
                        <a:solidFill>
                          <a:schemeClr val="tx1"/>
                        </a:solidFill>
                      </a:endParaRPr>
                    </a:p>
                    <a:p>
                      <a:r>
                        <a:rPr lang="en-US" sz="1200" dirty="0" smtClean="0">
                          <a:solidFill>
                            <a:schemeClr val="tx1"/>
                          </a:solidFill>
                        </a:rPr>
                        <a:t>Literacy:</a:t>
                      </a:r>
                    </a:p>
                    <a:p>
                      <a:r>
                        <a:rPr lang="en-US" sz="1200" dirty="0" smtClean="0">
                          <a:solidFill>
                            <a:schemeClr val="tx1"/>
                          </a:solidFill>
                        </a:rPr>
                        <a:t>Spelling Week 2</a:t>
                      </a:r>
                    </a:p>
                    <a:p>
                      <a:r>
                        <a:rPr lang="en-US" sz="1200" dirty="0" smtClean="0">
                          <a:solidFill>
                            <a:schemeClr val="tx1"/>
                          </a:solidFill>
                        </a:rPr>
                        <a:t>Short Vowels</a:t>
                      </a:r>
                    </a:p>
                    <a:p>
                      <a:endParaRPr lang="en-US" sz="1200" dirty="0" smtClean="0">
                        <a:solidFill>
                          <a:schemeClr val="tx1"/>
                        </a:solidFill>
                      </a:endParaRPr>
                    </a:p>
                    <a:p>
                      <a:r>
                        <a:rPr lang="en-US" sz="1200" dirty="0" smtClean="0">
                          <a:solidFill>
                            <a:schemeClr val="tx1"/>
                          </a:solidFill>
                        </a:rPr>
                        <a:t>Re Teach:</a:t>
                      </a:r>
                    </a:p>
                    <a:p>
                      <a:r>
                        <a:rPr lang="en-US" sz="1200" dirty="0" smtClean="0">
                          <a:solidFill>
                            <a:schemeClr val="tx1"/>
                          </a:solidFill>
                        </a:rPr>
                        <a:t>T:</a:t>
                      </a:r>
                    </a:p>
                    <a:p>
                      <a:r>
                        <a:rPr lang="en-US" sz="1200" dirty="0" err="1" smtClean="0">
                          <a:solidFill>
                            <a:schemeClr val="tx1"/>
                          </a:solidFill>
                        </a:rPr>
                        <a:t>Th</a:t>
                      </a:r>
                      <a:r>
                        <a:rPr lang="en-US" sz="1200" dirty="0" smtClean="0">
                          <a:solidFill>
                            <a:schemeClr val="tx1"/>
                          </a:solidFill>
                        </a:rPr>
                        <a:t>:</a:t>
                      </a:r>
                    </a:p>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880772">
                <a:tc>
                  <a:txBody>
                    <a:bodyPr/>
                    <a:lstStyle/>
                    <a:p>
                      <a:r>
                        <a:rPr lang="en-US" baseline="0" dirty="0" smtClean="0">
                          <a:solidFill>
                            <a:schemeClr val="tx1"/>
                          </a:solidFill>
                        </a:rPr>
                        <a:t>Week 3</a:t>
                      </a:r>
                    </a:p>
                    <a:p>
                      <a:r>
                        <a:rPr lang="en-US" baseline="0" dirty="0" smtClean="0">
                          <a:solidFill>
                            <a:schemeClr val="tx1"/>
                          </a:solidFill>
                        </a:rPr>
                        <a:t>Sep. 8</a:t>
                      </a:r>
                      <a:r>
                        <a:rPr lang="en-US" baseline="30000" dirty="0" smtClean="0">
                          <a:solidFill>
                            <a:schemeClr val="tx1"/>
                          </a:solidFill>
                        </a:rPr>
                        <a:t>th</a:t>
                      </a:r>
                      <a:r>
                        <a:rPr lang="en-US" baseline="0" dirty="0" smtClean="0">
                          <a:solidFill>
                            <a:schemeClr val="tx1"/>
                          </a:solidFill>
                        </a:rPr>
                        <a:t> – 12</a:t>
                      </a:r>
                      <a:r>
                        <a:rPr lang="en-US" baseline="30000" dirty="0" smtClean="0">
                          <a:solidFill>
                            <a:schemeClr val="tx1"/>
                          </a:solidFill>
                        </a:rPr>
                        <a:t>th</a:t>
                      </a:r>
                      <a:r>
                        <a:rPr lang="en-US" baseline="0" dirty="0" smtClean="0">
                          <a:solidFill>
                            <a:schemeClr val="tx1"/>
                          </a:solidFill>
                        </a:rPr>
                        <a:t> </a:t>
                      </a:r>
                    </a:p>
                    <a:p>
                      <a:r>
                        <a:rPr lang="en-US" baseline="0" dirty="0" smtClean="0">
                          <a:solidFill>
                            <a:schemeClr val="tx1"/>
                          </a:solidFill>
                        </a:rPr>
                        <a:t>Henry and </a:t>
                      </a:r>
                      <a:r>
                        <a:rPr lang="en-US" baseline="0" dirty="0" err="1" smtClean="0">
                          <a:solidFill>
                            <a:schemeClr val="tx1"/>
                          </a:solidFill>
                        </a:rPr>
                        <a:t>Mudge</a:t>
                      </a:r>
                      <a:r>
                        <a:rPr lang="en-US" baseline="0" dirty="0" smtClean="0">
                          <a:solidFill>
                            <a:schemeClr val="tx1"/>
                          </a:solidFill>
                        </a:rPr>
                        <a:t> – Under the Yellow Moon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0"/>
                        </a:spcAft>
                      </a:pPr>
                      <a:r>
                        <a:rPr lang="en-US" sz="1100" kern="1200" dirty="0" smtClean="0">
                          <a:solidFill>
                            <a:schemeClr val="dk1"/>
                          </a:solidFill>
                          <a:latin typeface="+mn-lt"/>
                          <a:ea typeface="+mn-ea"/>
                          <a:cs typeface="+mn-cs"/>
                        </a:rPr>
                        <a:t>EQ:  Why might an author write a story?</a:t>
                      </a:r>
                    </a:p>
                    <a:p>
                      <a:pPr marL="0" marR="0" algn="l">
                        <a:lnSpc>
                          <a:spcPct val="115000"/>
                        </a:lnSpc>
                        <a:spcBef>
                          <a:spcPts val="0"/>
                        </a:spcBef>
                        <a:spcAft>
                          <a:spcPts val="0"/>
                        </a:spcAft>
                      </a:pPr>
                      <a:endParaRPr lang="en-US" sz="1100" kern="1200" dirty="0" smtClean="0">
                        <a:solidFill>
                          <a:schemeClr val="dk1"/>
                        </a:solidFill>
                        <a:latin typeface="+mn-lt"/>
                        <a:ea typeface="+mn-ea"/>
                        <a:cs typeface="+mn-cs"/>
                      </a:endParaRPr>
                    </a:p>
                    <a:p>
                      <a:pPr marL="0" marR="0" algn="l">
                        <a:lnSpc>
                          <a:spcPct val="115000"/>
                        </a:lnSpc>
                        <a:spcBef>
                          <a:spcPts val="0"/>
                        </a:spcBef>
                        <a:spcAft>
                          <a:spcPts val="0"/>
                        </a:spcAft>
                      </a:pPr>
                      <a:r>
                        <a:rPr lang="en-US" sz="1100" dirty="0" smtClean="0">
                          <a:latin typeface="Calibri"/>
                          <a:ea typeface="Calibri"/>
                          <a:cs typeface="Times New Roman"/>
                        </a:rPr>
                        <a:t>Multiple meaning words</a:t>
                      </a:r>
                    </a:p>
                    <a:p>
                      <a:pPr marL="0" marR="0" algn="l">
                        <a:lnSpc>
                          <a:spcPct val="115000"/>
                        </a:lnSpc>
                        <a:spcBef>
                          <a:spcPts val="0"/>
                        </a:spcBef>
                        <a:spcAft>
                          <a:spcPts val="0"/>
                        </a:spcAft>
                      </a:pPr>
                      <a:r>
                        <a:rPr lang="en-US" sz="1100" dirty="0" smtClean="0">
                          <a:latin typeface="Calibri"/>
                          <a:ea typeface="Calibri"/>
                          <a:cs typeface="Times New Roman"/>
                        </a:rPr>
                        <a:t>Long</a:t>
                      </a:r>
                      <a:r>
                        <a:rPr lang="en-US" sz="1100" baseline="0" dirty="0" smtClean="0">
                          <a:latin typeface="Calibri"/>
                          <a:ea typeface="Calibri"/>
                          <a:cs typeface="Times New Roman"/>
                        </a:rPr>
                        <a:t> vowels ‘a’ and ‘I’</a:t>
                      </a:r>
                    </a:p>
                    <a:p>
                      <a:pPr marL="0" marR="0" algn="l">
                        <a:lnSpc>
                          <a:spcPct val="115000"/>
                        </a:lnSpc>
                        <a:spcBef>
                          <a:spcPts val="0"/>
                        </a:spcBef>
                        <a:spcAft>
                          <a:spcPts val="0"/>
                        </a:spcAft>
                      </a:pPr>
                      <a:r>
                        <a:rPr lang="en-US" sz="1100" baseline="0" dirty="0" smtClean="0">
                          <a:latin typeface="Calibri"/>
                          <a:ea typeface="Calibri"/>
                          <a:cs typeface="Times New Roman"/>
                        </a:rPr>
                        <a:t>Sounds for c</a:t>
                      </a:r>
                    </a:p>
                    <a:p>
                      <a:pPr marL="0" marR="0" algn="l">
                        <a:lnSpc>
                          <a:spcPct val="115000"/>
                        </a:lnSpc>
                        <a:spcBef>
                          <a:spcPts val="0"/>
                        </a:spcBef>
                        <a:spcAft>
                          <a:spcPts val="0"/>
                        </a:spcAft>
                      </a:pPr>
                      <a:r>
                        <a:rPr lang="en-US" sz="1100" baseline="0" dirty="0" smtClean="0">
                          <a:latin typeface="Calibri"/>
                          <a:ea typeface="Calibri"/>
                          <a:cs typeface="Times New Roman"/>
                        </a:rPr>
                        <a:t>Statements and questions</a:t>
                      </a:r>
                    </a:p>
                    <a:p>
                      <a:pPr marL="0" marR="0" algn="l">
                        <a:lnSpc>
                          <a:spcPct val="115000"/>
                        </a:lnSpc>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kern="1200" dirty="0" smtClean="0">
                          <a:solidFill>
                            <a:schemeClr val="dk1"/>
                          </a:solidFill>
                          <a:latin typeface="+mn-lt"/>
                          <a:ea typeface="+mn-ea"/>
                          <a:cs typeface="+mn-cs"/>
                        </a:rPr>
                        <a:t>Subtraction</a:t>
                      </a:r>
                    </a:p>
                    <a:p>
                      <a:r>
                        <a:rPr lang="en-US" sz="1200" kern="1200" dirty="0" smtClean="0">
                          <a:solidFill>
                            <a:schemeClr val="dk1"/>
                          </a:solidFill>
                          <a:latin typeface="+mn-lt"/>
                          <a:ea typeface="+mn-ea"/>
                          <a:cs typeface="+mn-cs"/>
                        </a:rPr>
                        <a:t>Fluently add and subtract within 20 using mental strategies.  By end of Grade 2, know from memory all sums of two one-digit numbers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1000"/>
                        </a:spcAft>
                      </a:pPr>
                      <a:r>
                        <a:rPr lang="en-US" sz="1100" dirty="0" smtClean="0">
                          <a:latin typeface="Calibri"/>
                          <a:ea typeface="Calibri"/>
                          <a:cs typeface="Times New Roman"/>
                        </a:rPr>
                        <a:t>Write to narrate sentences that describe.</a:t>
                      </a:r>
                      <a:r>
                        <a:rPr lang="en-US" sz="1100" baseline="0" dirty="0" smtClean="0">
                          <a:latin typeface="Calibri"/>
                          <a:ea typeface="Calibri"/>
                          <a:cs typeface="Times New Roman"/>
                        </a:rPr>
                        <a:t> </a:t>
                      </a:r>
                      <a:endParaRPr lang="en-US" sz="1100" dirty="0">
                        <a:latin typeface="Calibri"/>
                        <a:ea typeface="Calibri"/>
                        <a:cs typeface="Times New Roman"/>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Communities,</a:t>
                      </a:r>
                      <a:r>
                        <a:rPr lang="en-US" sz="1200" baseline="0" dirty="0" smtClean="0"/>
                        <a:t> relationships, consequences</a:t>
                      </a:r>
                      <a:endParaRPr lang="en-US" sz="1200" dirty="0" smtClean="0"/>
                    </a:p>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smtClean="0">
                          <a:solidFill>
                            <a:schemeClr val="tx1"/>
                          </a:solidFill>
                        </a:rPr>
                        <a:t>Math:</a:t>
                      </a:r>
                    </a:p>
                    <a:p>
                      <a:r>
                        <a:rPr lang="en-US" sz="1200" dirty="0" smtClean="0">
                          <a:solidFill>
                            <a:schemeClr val="tx1"/>
                          </a:solidFill>
                        </a:rPr>
                        <a:t>Literacy:</a:t>
                      </a:r>
                    </a:p>
                    <a:p>
                      <a:r>
                        <a:rPr lang="en-US" sz="1200" dirty="0" smtClean="0">
                          <a:solidFill>
                            <a:schemeClr val="tx1"/>
                          </a:solidFill>
                        </a:rPr>
                        <a:t>Spelling Week 3</a:t>
                      </a:r>
                    </a:p>
                    <a:p>
                      <a:r>
                        <a:rPr lang="en-US" sz="1200" dirty="0" smtClean="0">
                          <a:solidFill>
                            <a:schemeClr val="tx1"/>
                          </a:solidFill>
                        </a:rPr>
                        <a:t>Hard</a:t>
                      </a:r>
                      <a:r>
                        <a:rPr lang="en-US" sz="1200" baseline="0" dirty="0" smtClean="0">
                          <a:solidFill>
                            <a:schemeClr val="tx1"/>
                          </a:solidFill>
                        </a:rPr>
                        <a:t> and Soft C/G</a:t>
                      </a:r>
                    </a:p>
                    <a:p>
                      <a:endParaRPr lang="en-US" sz="1200" dirty="0" smtClean="0">
                        <a:solidFill>
                          <a:schemeClr val="tx1"/>
                        </a:solidFill>
                      </a:endParaRPr>
                    </a:p>
                    <a:p>
                      <a:r>
                        <a:rPr lang="en-US" sz="1200" dirty="0" smtClean="0">
                          <a:solidFill>
                            <a:schemeClr val="tx1"/>
                          </a:solidFill>
                        </a:rPr>
                        <a:t>Re Teach:</a:t>
                      </a:r>
                    </a:p>
                    <a:p>
                      <a:r>
                        <a:rPr lang="en-US" sz="1200" dirty="0" smtClean="0">
                          <a:solidFill>
                            <a:schemeClr val="tx1"/>
                          </a:solidFill>
                        </a:rPr>
                        <a:t>T:</a:t>
                      </a:r>
                    </a:p>
                    <a:p>
                      <a:r>
                        <a:rPr lang="en-US" sz="1200" dirty="0" err="1" smtClean="0">
                          <a:solidFill>
                            <a:schemeClr val="tx1"/>
                          </a:solidFill>
                        </a:rPr>
                        <a:t>Th</a:t>
                      </a:r>
                      <a:r>
                        <a:rPr lang="en-US" sz="1200" dirty="0" smtClean="0">
                          <a:solidFill>
                            <a:schemeClr val="tx1"/>
                          </a:solidFill>
                        </a:rPr>
                        <a:t>:</a:t>
                      </a:r>
                    </a:p>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0"/>
          <a:ext cx="9144000" cy="7502046"/>
        </p:xfrm>
        <a:graphic>
          <a:graphicData uri="http://schemas.openxmlformats.org/drawingml/2006/table">
            <a:tbl>
              <a:tblPr firstRow="1" bandRow="1">
                <a:tableStyleId>{5C22544A-7EE6-4342-B048-85BDC9FD1C3A}</a:tableStyleId>
              </a:tblPr>
              <a:tblGrid>
                <a:gridCol w="1604210"/>
                <a:gridCol w="1977190"/>
                <a:gridCol w="1600200"/>
                <a:gridCol w="1295400"/>
                <a:gridCol w="1143000"/>
                <a:gridCol w="1524000"/>
              </a:tblGrid>
              <a:tr h="1929227">
                <a:tc>
                  <a:txBody>
                    <a:bodyPr/>
                    <a:lstStyle/>
                    <a:p>
                      <a:r>
                        <a:rPr lang="en-US" b="0" baseline="0" dirty="0" smtClean="0">
                          <a:solidFill>
                            <a:schemeClr val="tx1"/>
                          </a:solidFill>
                        </a:rPr>
                        <a:t>Week 28</a:t>
                      </a:r>
                    </a:p>
                    <a:p>
                      <a:r>
                        <a:rPr lang="en-US" b="0" baseline="0" dirty="0" smtClean="0">
                          <a:solidFill>
                            <a:schemeClr val="tx1"/>
                          </a:solidFill>
                        </a:rPr>
                        <a:t>March 30</a:t>
                      </a:r>
                      <a:r>
                        <a:rPr lang="en-US" b="0" baseline="30000" dirty="0" smtClean="0">
                          <a:solidFill>
                            <a:schemeClr val="tx1"/>
                          </a:solidFill>
                        </a:rPr>
                        <a:t>th</a:t>
                      </a:r>
                      <a:r>
                        <a:rPr lang="en-US" b="0" baseline="0" dirty="0" smtClean="0">
                          <a:solidFill>
                            <a:schemeClr val="tx1"/>
                          </a:solidFill>
                        </a:rPr>
                        <a:t> – April 3</a:t>
                      </a:r>
                      <a:r>
                        <a:rPr lang="en-US" b="0" baseline="30000" dirty="0" smtClean="0">
                          <a:solidFill>
                            <a:schemeClr val="tx1"/>
                          </a:solidFill>
                        </a:rPr>
                        <a:t>rd</a:t>
                      </a:r>
                      <a:r>
                        <a:rPr lang="en-US" b="0" baseline="0" dirty="0" smtClean="0">
                          <a:solidFill>
                            <a:schemeClr val="tx1"/>
                          </a:solidFill>
                        </a:rPr>
                        <a:t>. </a:t>
                      </a:r>
                    </a:p>
                    <a:p>
                      <a:r>
                        <a:rPr lang="en-US" b="0" baseline="0" dirty="0" smtClean="0">
                          <a:solidFill>
                            <a:schemeClr val="tx1"/>
                          </a:solidFill>
                        </a:rPr>
                        <a:t>Working in Space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0"/>
                        </a:spcAft>
                      </a:pPr>
                      <a:r>
                        <a:rPr lang="en-US" sz="1100" b="0" kern="1200" dirty="0" smtClean="0">
                          <a:solidFill>
                            <a:schemeClr val="tx1"/>
                          </a:solidFill>
                          <a:latin typeface="+mn-lt"/>
                          <a:ea typeface="+mn-ea"/>
                          <a:cs typeface="+mn-cs"/>
                        </a:rPr>
                        <a:t>What can you learn from headings and captions?</a:t>
                      </a:r>
                    </a:p>
                    <a:p>
                      <a:pPr marL="0" marR="0" algn="l">
                        <a:lnSpc>
                          <a:spcPct val="115000"/>
                        </a:lnSpc>
                        <a:spcBef>
                          <a:spcPts val="0"/>
                        </a:spcBef>
                        <a:spcAft>
                          <a:spcPts val="0"/>
                        </a:spcAft>
                      </a:pPr>
                      <a:endParaRPr lang="en-US" sz="1100" b="0" kern="1200" dirty="0" smtClean="0">
                        <a:solidFill>
                          <a:schemeClr val="tx1"/>
                        </a:solidFill>
                        <a:latin typeface="+mn-lt"/>
                        <a:ea typeface="+mn-ea"/>
                        <a:cs typeface="+mn-cs"/>
                      </a:endParaRPr>
                    </a:p>
                    <a:p>
                      <a:pPr marL="0" marR="0" algn="l">
                        <a:lnSpc>
                          <a:spcPct val="115000"/>
                        </a:lnSpc>
                        <a:spcBef>
                          <a:spcPts val="0"/>
                        </a:spcBef>
                        <a:spcAft>
                          <a:spcPts val="0"/>
                        </a:spcAft>
                      </a:pPr>
                      <a:r>
                        <a:rPr lang="en-US" sz="1100" b="0" kern="1200" dirty="0" smtClean="0">
                          <a:solidFill>
                            <a:schemeClr val="tx1"/>
                          </a:solidFill>
                          <a:latin typeface="+mn-lt"/>
                          <a:ea typeface="+mn-ea"/>
                          <a:cs typeface="+mn-cs"/>
                        </a:rPr>
                        <a:t>Classify/categorize</a:t>
                      </a:r>
                    </a:p>
                    <a:p>
                      <a:pPr marL="0" marR="0" algn="l">
                        <a:lnSpc>
                          <a:spcPct val="115000"/>
                        </a:lnSpc>
                        <a:spcBef>
                          <a:spcPts val="0"/>
                        </a:spcBef>
                        <a:spcAft>
                          <a:spcPts val="0"/>
                        </a:spcAft>
                      </a:pPr>
                      <a:r>
                        <a:rPr lang="en-US" sz="1100" b="0" kern="1200" dirty="0" smtClean="0">
                          <a:solidFill>
                            <a:schemeClr val="tx1"/>
                          </a:solidFill>
                          <a:latin typeface="+mn-lt"/>
                          <a:ea typeface="+mn-ea"/>
                          <a:cs typeface="+mn-cs"/>
                        </a:rPr>
                        <a:t>Possessive</a:t>
                      </a:r>
                      <a:r>
                        <a:rPr lang="en-US" sz="1100" b="0" kern="1200" baseline="0" dirty="0" smtClean="0">
                          <a:solidFill>
                            <a:schemeClr val="tx1"/>
                          </a:solidFill>
                          <a:latin typeface="+mn-lt"/>
                          <a:ea typeface="+mn-ea"/>
                          <a:cs typeface="+mn-cs"/>
                        </a:rPr>
                        <a:t> nouns</a:t>
                      </a:r>
                    </a:p>
                    <a:p>
                      <a:pPr marL="0" marR="0" algn="l">
                        <a:lnSpc>
                          <a:spcPct val="115000"/>
                        </a:lnSpc>
                        <a:spcBef>
                          <a:spcPts val="0"/>
                        </a:spcBef>
                        <a:spcAft>
                          <a:spcPts val="0"/>
                        </a:spcAft>
                      </a:pPr>
                      <a:r>
                        <a:rPr lang="en-US" sz="1100" b="0" kern="1200" baseline="0" dirty="0" smtClean="0">
                          <a:solidFill>
                            <a:schemeClr val="tx1"/>
                          </a:solidFill>
                          <a:latin typeface="+mn-lt"/>
                          <a:ea typeface="+mn-ea"/>
                          <a:cs typeface="+mn-cs"/>
                        </a:rPr>
                        <a:t>Vowel </a:t>
                      </a:r>
                      <a:r>
                        <a:rPr lang="en-US" sz="1100" b="0" kern="1200" baseline="0" dirty="0" err="1" smtClean="0">
                          <a:solidFill>
                            <a:schemeClr val="tx1"/>
                          </a:solidFill>
                          <a:latin typeface="+mn-lt"/>
                          <a:ea typeface="+mn-ea"/>
                          <a:cs typeface="+mn-cs"/>
                        </a:rPr>
                        <a:t>dipthongs</a:t>
                      </a:r>
                      <a:r>
                        <a:rPr lang="en-US" sz="1100" b="0" kern="1200" baseline="0" dirty="0" smtClean="0">
                          <a:solidFill>
                            <a:schemeClr val="tx1"/>
                          </a:solidFill>
                          <a:latin typeface="+mn-lt"/>
                          <a:ea typeface="+mn-ea"/>
                          <a:cs typeface="+mn-cs"/>
                        </a:rPr>
                        <a:t> </a:t>
                      </a:r>
                      <a:r>
                        <a:rPr lang="en-US" sz="1100" b="0" kern="1200" baseline="0" dirty="0" err="1" smtClean="0">
                          <a:solidFill>
                            <a:schemeClr val="tx1"/>
                          </a:solidFill>
                          <a:latin typeface="+mn-lt"/>
                          <a:ea typeface="+mn-ea"/>
                          <a:cs typeface="+mn-cs"/>
                        </a:rPr>
                        <a:t>ow</a:t>
                      </a:r>
                      <a:r>
                        <a:rPr lang="en-US" sz="1100" b="0" kern="1200" baseline="0" dirty="0" smtClean="0">
                          <a:solidFill>
                            <a:schemeClr val="tx1"/>
                          </a:solidFill>
                          <a:latin typeface="+mn-lt"/>
                          <a:ea typeface="+mn-ea"/>
                          <a:cs typeface="+mn-cs"/>
                        </a:rPr>
                        <a:t>, </a:t>
                      </a:r>
                      <a:r>
                        <a:rPr lang="en-US" sz="1100" b="0" kern="1200" baseline="0" dirty="0" err="1" smtClean="0">
                          <a:solidFill>
                            <a:schemeClr val="tx1"/>
                          </a:solidFill>
                          <a:latin typeface="+mn-lt"/>
                          <a:ea typeface="+mn-ea"/>
                          <a:cs typeface="+mn-cs"/>
                        </a:rPr>
                        <a:t>ou</a:t>
                      </a:r>
                      <a:endParaRPr lang="en-US" sz="1100" b="0" kern="1200" baseline="0" dirty="0" smtClean="0">
                        <a:solidFill>
                          <a:schemeClr val="tx1"/>
                        </a:solidFill>
                        <a:latin typeface="+mn-lt"/>
                        <a:ea typeface="+mn-ea"/>
                        <a:cs typeface="+mn-cs"/>
                      </a:endParaRPr>
                    </a:p>
                    <a:p>
                      <a:pPr marL="0" marR="0" algn="l">
                        <a:lnSpc>
                          <a:spcPct val="115000"/>
                        </a:lnSpc>
                        <a:spcBef>
                          <a:spcPts val="0"/>
                        </a:spcBef>
                        <a:spcAft>
                          <a:spcPts val="0"/>
                        </a:spcAft>
                      </a:pPr>
                      <a:endParaRPr lang="en-US" sz="1100" b="0" dirty="0">
                        <a:solidFill>
                          <a:schemeClr val="tx1"/>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kern="1200" dirty="0" smtClean="0">
                          <a:solidFill>
                            <a:schemeClr val="dk1"/>
                          </a:solidFill>
                          <a:latin typeface="+mn-lt"/>
                          <a:ea typeface="+mn-ea"/>
                          <a:cs typeface="+mn-cs"/>
                        </a:rPr>
                        <a:t>Arrays</a:t>
                      </a:r>
                    </a:p>
                    <a:p>
                      <a:r>
                        <a:rPr lang="en-US" sz="1200" b="0" u="none" strike="noStrike" kern="1200" dirty="0" smtClean="0">
                          <a:solidFill>
                            <a:schemeClr val="tx1"/>
                          </a:solidFill>
                          <a:latin typeface="+mn-lt"/>
                          <a:ea typeface="+mn-ea"/>
                          <a:cs typeface="+mn-cs"/>
                        </a:rPr>
                        <a:t>2.OA.C.4</a:t>
                      </a:r>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Use addition to find the total number of objects arranged in rectangular arrays with up to 5 rows and up to 5 columns; write an equation to express the total as a sum of equal addends.</a:t>
                      </a:r>
                    </a:p>
                    <a:p>
                      <a:endParaRPr lang="en-US" sz="1200" b="1"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100" b="0" dirty="0" smtClean="0">
                          <a:solidFill>
                            <a:schemeClr val="tx1"/>
                          </a:solidFill>
                        </a:rPr>
                        <a:t>Write to respond:  Response paragraph</a:t>
                      </a:r>
                      <a:endParaRPr lang="en-US" sz="1100" b="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100" b="0" dirty="0" smtClean="0">
                          <a:solidFill>
                            <a:schemeClr val="tx1"/>
                          </a:solidFill>
                        </a:rPr>
                        <a:t>Seeds and insects</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dirty="0" smtClean="0">
                          <a:solidFill>
                            <a:schemeClr val="tx1"/>
                          </a:solidFill>
                        </a:rPr>
                        <a:t>Math:</a:t>
                      </a:r>
                    </a:p>
                    <a:p>
                      <a:r>
                        <a:rPr lang="en-US" sz="1200" b="0" dirty="0" smtClean="0">
                          <a:solidFill>
                            <a:schemeClr val="tx1"/>
                          </a:solidFill>
                        </a:rPr>
                        <a:t>Arrays Post</a:t>
                      </a:r>
                    </a:p>
                    <a:p>
                      <a:r>
                        <a:rPr lang="en-US" sz="1200" b="0" dirty="0" smtClean="0">
                          <a:solidFill>
                            <a:schemeClr val="tx1"/>
                          </a:solidFill>
                        </a:rPr>
                        <a:t>Cumulative review</a:t>
                      </a:r>
                    </a:p>
                    <a:p>
                      <a:r>
                        <a:rPr lang="en-US" sz="1200" b="1" dirty="0" smtClean="0">
                          <a:solidFill>
                            <a:schemeClr val="tx1"/>
                          </a:solidFill>
                        </a:rPr>
                        <a:t>Literacy:</a:t>
                      </a:r>
                    </a:p>
                    <a:p>
                      <a:r>
                        <a:rPr lang="en-US" sz="1200" b="0" dirty="0" smtClean="0">
                          <a:solidFill>
                            <a:schemeClr val="tx1"/>
                          </a:solidFill>
                        </a:rPr>
                        <a:t>Spelling</a:t>
                      </a:r>
                      <a:r>
                        <a:rPr lang="en-US" sz="1200" b="0" baseline="0" dirty="0" smtClean="0">
                          <a:solidFill>
                            <a:schemeClr val="tx1"/>
                          </a:solidFill>
                        </a:rPr>
                        <a:t> Week 28</a:t>
                      </a:r>
                      <a:endParaRPr lang="en-US" sz="1200" b="0" dirty="0" smtClean="0">
                        <a:solidFill>
                          <a:schemeClr val="tx1"/>
                        </a:solidFill>
                      </a:endParaRPr>
                    </a:p>
                    <a:p>
                      <a:endParaRPr lang="en-US" sz="1200" b="0" dirty="0" smtClean="0">
                        <a:solidFill>
                          <a:schemeClr val="tx1"/>
                        </a:solidFill>
                      </a:endParaRPr>
                    </a:p>
                    <a:p>
                      <a:r>
                        <a:rPr lang="en-US" sz="1200" b="1" dirty="0" smtClean="0">
                          <a:solidFill>
                            <a:schemeClr val="tx1"/>
                          </a:solidFill>
                        </a:rPr>
                        <a:t>Re Teach:</a:t>
                      </a:r>
                    </a:p>
                    <a:p>
                      <a:r>
                        <a:rPr lang="en-US" sz="1200" b="0" dirty="0" smtClean="0">
                          <a:solidFill>
                            <a:schemeClr val="tx1"/>
                          </a:solidFill>
                        </a:rPr>
                        <a:t>T:</a:t>
                      </a:r>
                    </a:p>
                    <a:p>
                      <a:r>
                        <a:rPr lang="en-US" sz="1200" b="0" dirty="0" err="1" smtClean="0">
                          <a:solidFill>
                            <a:schemeClr val="tx1"/>
                          </a:solidFill>
                        </a:rPr>
                        <a:t>Th</a:t>
                      </a:r>
                      <a:r>
                        <a:rPr lang="en-US" sz="1200" b="0" dirty="0" smtClean="0">
                          <a:solidFill>
                            <a:schemeClr val="tx1"/>
                          </a:solidFill>
                        </a:rPr>
                        <a:t>:</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575973">
                <a:tc>
                  <a:txBody>
                    <a:bodyPr/>
                    <a:lstStyle/>
                    <a:p>
                      <a:r>
                        <a:rPr lang="en-US" baseline="0" dirty="0" smtClean="0">
                          <a:solidFill>
                            <a:schemeClr val="tx1"/>
                          </a:solidFill>
                        </a:rPr>
                        <a:t>Week 29</a:t>
                      </a:r>
                    </a:p>
                    <a:p>
                      <a:r>
                        <a:rPr lang="en-US" baseline="0" dirty="0" smtClean="0">
                          <a:solidFill>
                            <a:schemeClr val="tx1"/>
                          </a:solidFill>
                        </a:rPr>
                        <a:t>April 13</a:t>
                      </a:r>
                      <a:r>
                        <a:rPr lang="en-US" baseline="30000" dirty="0" smtClean="0">
                          <a:solidFill>
                            <a:schemeClr val="tx1"/>
                          </a:solidFill>
                        </a:rPr>
                        <a:t>th</a:t>
                      </a:r>
                      <a:r>
                        <a:rPr lang="en-US" baseline="0" dirty="0" smtClean="0">
                          <a:solidFill>
                            <a:schemeClr val="tx1"/>
                          </a:solidFill>
                        </a:rPr>
                        <a:t> – 17</a:t>
                      </a:r>
                      <a:r>
                        <a:rPr lang="en-US" baseline="30000" dirty="0" smtClean="0">
                          <a:solidFill>
                            <a:schemeClr val="tx1"/>
                          </a:solidFill>
                        </a:rPr>
                        <a:t>th</a:t>
                      </a:r>
                      <a:r>
                        <a:rPr lang="en-US" baseline="0" dirty="0" smtClean="0">
                          <a:solidFill>
                            <a:schemeClr val="tx1"/>
                          </a:solidFill>
                        </a:rPr>
                        <a:t> </a:t>
                      </a:r>
                    </a:p>
                    <a:p>
                      <a:r>
                        <a:rPr lang="en-US" baseline="0" dirty="0" smtClean="0">
                          <a:solidFill>
                            <a:schemeClr val="tx1"/>
                          </a:solidFill>
                        </a:rPr>
                        <a:t>Two of Everything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0"/>
                        </a:spcAft>
                      </a:pPr>
                      <a:r>
                        <a:rPr lang="en-US" sz="1100" kern="1200" dirty="0" smtClean="0">
                          <a:solidFill>
                            <a:schemeClr val="dk1"/>
                          </a:solidFill>
                          <a:latin typeface="+mn-lt"/>
                          <a:ea typeface="+mn-ea"/>
                          <a:cs typeface="+mn-cs"/>
                        </a:rPr>
                        <a:t>What clues help you understand a story character?</a:t>
                      </a:r>
                    </a:p>
                    <a:p>
                      <a:pPr marL="0" marR="0" algn="l">
                        <a:lnSpc>
                          <a:spcPct val="115000"/>
                        </a:lnSpc>
                        <a:spcBef>
                          <a:spcPts val="0"/>
                        </a:spcBef>
                        <a:spcAft>
                          <a:spcPts val="0"/>
                        </a:spcAft>
                      </a:pPr>
                      <a:endParaRPr lang="en-US" sz="1100" kern="1200" baseline="0" dirty="0" smtClean="0">
                        <a:solidFill>
                          <a:schemeClr val="dk1"/>
                        </a:solidFill>
                        <a:latin typeface="+mn-lt"/>
                        <a:ea typeface="+mn-ea"/>
                        <a:cs typeface="+mn-cs"/>
                      </a:endParaRPr>
                    </a:p>
                    <a:p>
                      <a:pPr marL="0" marR="0" algn="l">
                        <a:lnSpc>
                          <a:spcPct val="115000"/>
                        </a:lnSpc>
                        <a:spcBef>
                          <a:spcPts val="0"/>
                        </a:spcBef>
                        <a:spcAft>
                          <a:spcPts val="0"/>
                        </a:spcAft>
                      </a:pPr>
                      <a:r>
                        <a:rPr lang="en-US" sz="1100" kern="1200" baseline="0" dirty="0" smtClean="0">
                          <a:solidFill>
                            <a:schemeClr val="dk1"/>
                          </a:solidFill>
                          <a:latin typeface="+mn-lt"/>
                          <a:ea typeface="+mn-ea"/>
                          <a:cs typeface="+mn-cs"/>
                        </a:rPr>
                        <a:t>Antonyms</a:t>
                      </a:r>
                    </a:p>
                    <a:p>
                      <a:pPr marL="0" marR="0" algn="l">
                        <a:lnSpc>
                          <a:spcPct val="115000"/>
                        </a:lnSpc>
                        <a:spcBef>
                          <a:spcPts val="0"/>
                        </a:spcBef>
                        <a:spcAft>
                          <a:spcPts val="0"/>
                        </a:spcAft>
                      </a:pPr>
                      <a:r>
                        <a:rPr lang="en-US" sz="1100" kern="1200" baseline="0" dirty="0" err="1" smtClean="0">
                          <a:solidFill>
                            <a:schemeClr val="dk1"/>
                          </a:solidFill>
                          <a:latin typeface="+mn-lt"/>
                          <a:ea typeface="+mn-ea"/>
                          <a:cs typeface="+mn-cs"/>
                        </a:rPr>
                        <a:t>Posesive</a:t>
                      </a:r>
                      <a:r>
                        <a:rPr lang="en-US" sz="1100" kern="1200" baseline="0" dirty="0" smtClean="0">
                          <a:solidFill>
                            <a:schemeClr val="dk1"/>
                          </a:solidFill>
                          <a:latin typeface="+mn-lt"/>
                          <a:ea typeface="+mn-ea"/>
                          <a:cs typeface="+mn-cs"/>
                        </a:rPr>
                        <a:t> pronouns</a:t>
                      </a:r>
                    </a:p>
                    <a:p>
                      <a:pPr marL="0" marR="0" algn="l">
                        <a:lnSpc>
                          <a:spcPct val="115000"/>
                        </a:lnSpc>
                        <a:spcBef>
                          <a:spcPts val="0"/>
                        </a:spcBef>
                        <a:spcAft>
                          <a:spcPts val="0"/>
                        </a:spcAft>
                      </a:pPr>
                      <a:r>
                        <a:rPr lang="en-US" sz="1100" kern="1200" baseline="0" dirty="0" smtClean="0">
                          <a:solidFill>
                            <a:schemeClr val="dk1"/>
                          </a:solidFill>
                          <a:latin typeface="+mn-lt"/>
                          <a:ea typeface="+mn-ea"/>
                          <a:cs typeface="+mn-cs"/>
                        </a:rPr>
                        <a:t>Reading longer words with long vowels </a:t>
                      </a:r>
                      <a:r>
                        <a:rPr lang="en-US" sz="1100" kern="1200" baseline="0" dirty="0" err="1" smtClean="0">
                          <a:solidFill>
                            <a:schemeClr val="dk1"/>
                          </a:solidFill>
                          <a:latin typeface="+mn-lt"/>
                          <a:ea typeface="+mn-ea"/>
                          <a:cs typeface="+mn-cs"/>
                        </a:rPr>
                        <a:t>si</a:t>
                      </a:r>
                      <a:endParaRPr lang="en-US" sz="1100" kern="1200" baseline="0" dirty="0" smtClean="0">
                        <a:solidFill>
                          <a:schemeClr val="dk1"/>
                        </a:solidFill>
                        <a:latin typeface="+mn-lt"/>
                        <a:ea typeface="+mn-ea"/>
                        <a:cs typeface="+mn-cs"/>
                      </a:endParaRPr>
                    </a:p>
                    <a:p>
                      <a:pPr marL="0" marR="0" algn="l">
                        <a:lnSpc>
                          <a:spcPct val="115000"/>
                        </a:lnSpc>
                        <a:spcBef>
                          <a:spcPts val="0"/>
                        </a:spcBef>
                        <a:spcAft>
                          <a:spcPts val="0"/>
                        </a:spcAft>
                      </a:pPr>
                      <a:r>
                        <a:rPr lang="en-US" sz="1100" kern="1200" baseline="0" dirty="0" smtClean="0">
                          <a:solidFill>
                            <a:schemeClr val="dk1"/>
                          </a:solidFill>
                          <a:latin typeface="+mn-lt"/>
                          <a:ea typeface="+mn-ea"/>
                          <a:cs typeface="+mn-cs"/>
                        </a:rPr>
                        <a:t>Vowel </a:t>
                      </a:r>
                      <a:r>
                        <a:rPr lang="en-US" sz="1100" kern="1200" baseline="0" dirty="0" err="1" smtClean="0">
                          <a:solidFill>
                            <a:schemeClr val="dk1"/>
                          </a:solidFill>
                          <a:latin typeface="+mn-lt"/>
                          <a:ea typeface="+mn-ea"/>
                          <a:cs typeface="+mn-cs"/>
                        </a:rPr>
                        <a:t>dipthongs</a:t>
                      </a:r>
                      <a:r>
                        <a:rPr lang="en-US" sz="1100" kern="1200" baseline="0" dirty="0" smtClean="0">
                          <a:solidFill>
                            <a:schemeClr val="dk1"/>
                          </a:solidFill>
                          <a:latin typeface="+mn-lt"/>
                          <a:ea typeface="+mn-ea"/>
                          <a:cs typeface="+mn-cs"/>
                        </a:rPr>
                        <a:t> </a:t>
                      </a:r>
                      <a:r>
                        <a:rPr lang="en-US" sz="1100" kern="1200" baseline="0" dirty="0" err="1" smtClean="0">
                          <a:solidFill>
                            <a:schemeClr val="dk1"/>
                          </a:solidFill>
                          <a:latin typeface="+mn-lt"/>
                          <a:ea typeface="+mn-ea"/>
                          <a:cs typeface="+mn-cs"/>
                        </a:rPr>
                        <a:t>oi</a:t>
                      </a:r>
                      <a:r>
                        <a:rPr lang="en-US" sz="1100" kern="1200" baseline="0" dirty="0" smtClean="0">
                          <a:solidFill>
                            <a:schemeClr val="dk1"/>
                          </a:solidFill>
                          <a:latin typeface="+mn-lt"/>
                          <a:ea typeface="+mn-ea"/>
                          <a:cs typeface="+mn-cs"/>
                        </a:rPr>
                        <a:t>, </a:t>
                      </a:r>
                      <a:r>
                        <a:rPr lang="en-US" sz="1100" kern="1200" baseline="0" dirty="0" err="1" smtClean="0">
                          <a:solidFill>
                            <a:schemeClr val="dk1"/>
                          </a:solidFill>
                          <a:latin typeface="+mn-lt"/>
                          <a:ea typeface="+mn-ea"/>
                          <a:cs typeface="+mn-cs"/>
                        </a:rPr>
                        <a:t>oy</a:t>
                      </a:r>
                      <a:endParaRPr lang="en-US" sz="1100" kern="1200" baseline="0" dirty="0" smtClean="0">
                        <a:solidFill>
                          <a:schemeClr val="dk1"/>
                        </a:solidFill>
                        <a:latin typeface="+mn-lt"/>
                        <a:ea typeface="+mn-ea"/>
                        <a:cs typeface="+mn-cs"/>
                      </a:endParaRPr>
                    </a:p>
                    <a:p>
                      <a:pPr marL="0" marR="0" algn="l">
                        <a:lnSpc>
                          <a:spcPct val="115000"/>
                        </a:lnSpc>
                        <a:spcBef>
                          <a:spcPts val="0"/>
                        </a:spcBef>
                        <a:spcAft>
                          <a:spcPts val="0"/>
                        </a:spcAft>
                      </a:pPr>
                      <a:endParaRPr lang="en-US" sz="1100" kern="1200" baseline="0" dirty="0" smtClean="0">
                        <a:solidFill>
                          <a:schemeClr val="dk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kern="1200" dirty="0" smtClean="0">
                          <a:solidFill>
                            <a:schemeClr val="dk1"/>
                          </a:solidFill>
                          <a:latin typeface="+mn-lt"/>
                          <a:ea typeface="+mn-ea"/>
                          <a:cs typeface="+mn-cs"/>
                        </a:rPr>
                        <a:t>Review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1000"/>
                        </a:spcAft>
                      </a:pPr>
                      <a:r>
                        <a:rPr lang="en-US" sz="1100" dirty="0" smtClean="0">
                          <a:latin typeface="Calibri"/>
                          <a:ea typeface="Calibri"/>
                          <a:cs typeface="Times New Roman"/>
                        </a:rPr>
                        <a:t>Write</a:t>
                      </a:r>
                      <a:r>
                        <a:rPr lang="en-US" sz="1100" baseline="0" dirty="0" smtClean="0">
                          <a:latin typeface="Calibri"/>
                          <a:ea typeface="Calibri"/>
                          <a:cs typeface="Times New Roman"/>
                        </a:rPr>
                        <a:t> to respond:  Response essay</a:t>
                      </a:r>
                      <a:endParaRPr lang="en-US" sz="1100" dirty="0">
                        <a:latin typeface="Calibri"/>
                        <a:ea typeface="Calibri"/>
                        <a:cs typeface="Times New Roman"/>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smtClean="0"/>
                        <a:t>Animals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dirty="0" smtClean="0">
                          <a:solidFill>
                            <a:schemeClr val="tx1"/>
                          </a:solidFill>
                        </a:rPr>
                        <a:t>Math:</a:t>
                      </a:r>
                    </a:p>
                    <a:p>
                      <a:r>
                        <a:rPr lang="en-US" sz="1200" b="1" dirty="0" smtClean="0">
                          <a:solidFill>
                            <a:schemeClr val="tx1"/>
                          </a:solidFill>
                        </a:rPr>
                        <a:t>Literacy:</a:t>
                      </a:r>
                    </a:p>
                    <a:p>
                      <a:r>
                        <a:rPr lang="en-US" sz="1200" dirty="0" smtClean="0">
                          <a:solidFill>
                            <a:schemeClr val="tx1"/>
                          </a:solidFill>
                        </a:rPr>
                        <a:t>Spelling</a:t>
                      </a:r>
                      <a:r>
                        <a:rPr lang="en-US" sz="1200" baseline="0" dirty="0" smtClean="0">
                          <a:solidFill>
                            <a:schemeClr val="tx1"/>
                          </a:solidFill>
                        </a:rPr>
                        <a:t> week 29</a:t>
                      </a:r>
                    </a:p>
                    <a:p>
                      <a:endParaRPr lang="en-US" sz="1200" dirty="0" smtClean="0">
                        <a:solidFill>
                          <a:schemeClr val="tx1"/>
                        </a:solidFill>
                      </a:endParaRPr>
                    </a:p>
                    <a:p>
                      <a:r>
                        <a:rPr lang="en-US" sz="1200" b="1" dirty="0" smtClean="0">
                          <a:solidFill>
                            <a:schemeClr val="tx1"/>
                          </a:solidFill>
                        </a:rPr>
                        <a:t>Re Teach:</a:t>
                      </a:r>
                    </a:p>
                    <a:p>
                      <a:r>
                        <a:rPr lang="en-US" sz="1200" dirty="0" smtClean="0">
                          <a:solidFill>
                            <a:schemeClr val="tx1"/>
                          </a:solidFill>
                        </a:rPr>
                        <a:t>T:</a:t>
                      </a:r>
                    </a:p>
                    <a:p>
                      <a:r>
                        <a:rPr lang="en-US" sz="1200" dirty="0" err="1" smtClean="0">
                          <a:solidFill>
                            <a:schemeClr val="tx1"/>
                          </a:solidFill>
                        </a:rPr>
                        <a:t>Th</a:t>
                      </a:r>
                      <a:r>
                        <a:rPr lang="en-US" sz="1200" dirty="0" smtClean="0">
                          <a:solidFill>
                            <a:schemeClr val="tx1"/>
                          </a:solidFill>
                        </a:rPr>
                        <a:t>:</a:t>
                      </a:r>
                    </a:p>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762000">
                <a:tc>
                  <a:txBody>
                    <a:bodyPr/>
                    <a:lstStyle/>
                    <a:p>
                      <a:r>
                        <a:rPr lang="en-US" baseline="0" dirty="0" smtClean="0">
                          <a:solidFill>
                            <a:schemeClr val="tx1"/>
                          </a:solidFill>
                        </a:rPr>
                        <a:t>April 20</a:t>
                      </a:r>
                      <a:r>
                        <a:rPr lang="en-US" baseline="30000" dirty="0" smtClean="0">
                          <a:solidFill>
                            <a:schemeClr val="tx1"/>
                          </a:solidFill>
                        </a:rPr>
                        <a:t>th</a:t>
                      </a:r>
                      <a:r>
                        <a:rPr lang="en-US" baseline="0" dirty="0" smtClean="0">
                          <a:solidFill>
                            <a:schemeClr val="tx1"/>
                          </a:solidFill>
                        </a:rPr>
                        <a:t> – May 1</a:t>
                      </a:r>
                      <a:r>
                        <a:rPr lang="en-US" baseline="30000" dirty="0" smtClean="0">
                          <a:solidFill>
                            <a:schemeClr val="tx1"/>
                          </a:solidFill>
                        </a:rPr>
                        <a:t>st</a:t>
                      </a:r>
                      <a:r>
                        <a:rPr lang="en-US" baseline="0" dirty="0" smtClean="0">
                          <a:solidFill>
                            <a:schemeClr val="tx1"/>
                          </a:solidFill>
                        </a:rPr>
                        <a:t> </a:t>
                      </a:r>
                    </a:p>
                    <a:p>
                      <a:r>
                        <a:rPr lang="en-US" baseline="0" dirty="0" smtClean="0">
                          <a:solidFill>
                            <a:schemeClr val="tx1"/>
                          </a:solidFill>
                        </a:rPr>
                        <a:t>Review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0"/>
                        </a:spcAft>
                      </a:pPr>
                      <a:r>
                        <a:rPr lang="en-US" sz="1800" kern="1200" baseline="0" dirty="0" smtClean="0">
                          <a:solidFill>
                            <a:schemeClr val="dk1"/>
                          </a:solidFill>
                          <a:latin typeface="+mn-lt"/>
                          <a:ea typeface="+mn-ea"/>
                          <a:cs typeface="+mn-cs"/>
                        </a:rPr>
                        <a:t>Review</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800" kern="1200" dirty="0" smtClean="0">
                          <a:solidFill>
                            <a:schemeClr val="dk1"/>
                          </a:solidFill>
                          <a:latin typeface="+mn-lt"/>
                          <a:ea typeface="+mn-ea"/>
                          <a:cs typeface="+mn-cs"/>
                        </a:rPr>
                        <a:t>Review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1000"/>
                        </a:spcAft>
                      </a:pPr>
                      <a:r>
                        <a:rPr lang="en-US" sz="1800" dirty="0" smtClean="0">
                          <a:latin typeface="Calibri"/>
                          <a:ea typeface="Calibri"/>
                          <a:cs typeface="Times New Roman"/>
                        </a:rPr>
                        <a:t>Review</a:t>
                      </a:r>
                      <a:endParaRPr lang="en-US" sz="1800" dirty="0">
                        <a:latin typeface="Calibri"/>
                        <a:ea typeface="Calibri"/>
                        <a:cs typeface="Times New Roman"/>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smtClean="0"/>
                        <a:t>Animals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85800">
                <a:tc>
                  <a:txBody>
                    <a:bodyPr/>
                    <a:lstStyle/>
                    <a:p>
                      <a:r>
                        <a:rPr lang="en-US" baseline="0" dirty="0" smtClean="0">
                          <a:solidFill>
                            <a:schemeClr val="tx1"/>
                          </a:solidFill>
                        </a:rPr>
                        <a:t>May 4</a:t>
                      </a:r>
                      <a:r>
                        <a:rPr lang="en-US" baseline="30000" dirty="0" smtClean="0">
                          <a:solidFill>
                            <a:schemeClr val="tx1"/>
                          </a:solidFill>
                        </a:rPr>
                        <a:t>th</a:t>
                      </a:r>
                      <a:r>
                        <a:rPr lang="en-US" baseline="0" dirty="0" smtClean="0">
                          <a:solidFill>
                            <a:schemeClr val="tx1"/>
                          </a:solidFill>
                        </a:rPr>
                        <a:t> – 8</a:t>
                      </a:r>
                      <a:r>
                        <a:rPr lang="en-US" baseline="30000" dirty="0" smtClean="0">
                          <a:solidFill>
                            <a:schemeClr val="tx1"/>
                          </a:solidFill>
                        </a:rPr>
                        <a:t>th</a:t>
                      </a:r>
                      <a:r>
                        <a:rPr lang="en-US" baseline="0" dirty="0" smtClean="0">
                          <a:solidFill>
                            <a:schemeClr val="tx1"/>
                          </a:solidFill>
                        </a:rPr>
                        <a:t> </a:t>
                      </a:r>
                    </a:p>
                    <a:p>
                      <a:r>
                        <a:rPr lang="en-US" baseline="0" dirty="0" smtClean="0">
                          <a:solidFill>
                            <a:schemeClr val="tx1"/>
                          </a:solidFill>
                        </a:rPr>
                        <a:t>Testing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0"/>
                        </a:spcAft>
                      </a:pPr>
                      <a:endParaRPr lang="en-US" sz="1100" kern="1200" baseline="0" dirty="0" smtClean="0">
                        <a:solidFill>
                          <a:schemeClr val="dk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8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1000"/>
                        </a:spcAft>
                      </a:pPr>
                      <a:endParaRPr lang="en-US" sz="1100" dirty="0">
                        <a:latin typeface="Calibri"/>
                        <a:ea typeface="Calibri"/>
                        <a:cs typeface="Times New Roman"/>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880772">
                <a:tc>
                  <a:txBody>
                    <a:bodyPr/>
                    <a:lstStyle/>
                    <a:p>
                      <a:r>
                        <a:rPr lang="en-US" baseline="0" dirty="0" smtClean="0">
                          <a:solidFill>
                            <a:schemeClr val="tx1"/>
                          </a:solidFill>
                        </a:rPr>
                        <a:t>Week 30</a:t>
                      </a:r>
                    </a:p>
                    <a:p>
                      <a:r>
                        <a:rPr lang="en-US" baseline="0" dirty="0" smtClean="0">
                          <a:solidFill>
                            <a:schemeClr val="tx1"/>
                          </a:solidFill>
                        </a:rPr>
                        <a:t>May 11</a:t>
                      </a:r>
                      <a:r>
                        <a:rPr lang="en-US" baseline="30000" dirty="0" smtClean="0">
                          <a:solidFill>
                            <a:schemeClr val="tx1"/>
                          </a:solidFill>
                        </a:rPr>
                        <a:t>th</a:t>
                      </a:r>
                      <a:r>
                        <a:rPr lang="en-US" baseline="0" dirty="0" smtClean="0">
                          <a:solidFill>
                            <a:schemeClr val="tx1"/>
                          </a:solidFill>
                        </a:rPr>
                        <a:t> – 17</a:t>
                      </a:r>
                      <a:r>
                        <a:rPr lang="en-US" baseline="30000" dirty="0" smtClean="0">
                          <a:solidFill>
                            <a:schemeClr val="tx1"/>
                          </a:solidFill>
                        </a:rPr>
                        <a:t>th</a:t>
                      </a:r>
                      <a:r>
                        <a:rPr lang="en-US" baseline="0" dirty="0" smtClean="0">
                          <a:solidFill>
                            <a:schemeClr val="tx1"/>
                          </a:solidFill>
                        </a:rPr>
                        <a:t> </a:t>
                      </a:r>
                    </a:p>
                    <a:p>
                      <a:r>
                        <a:rPr lang="en-US" baseline="0" dirty="0" smtClean="0">
                          <a:solidFill>
                            <a:schemeClr val="tx1"/>
                          </a:solidFill>
                        </a:rPr>
                        <a:t>Now and Ben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0"/>
                        </a:spcAft>
                      </a:pPr>
                      <a:r>
                        <a:rPr lang="en-US" sz="1100" kern="1200" dirty="0" smtClean="0">
                          <a:solidFill>
                            <a:schemeClr val="dk1"/>
                          </a:solidFill>
                          <a:latin typeface="+mn-lt"/>
                          <a:ea typeface="+mn-ea"/>
                          <a:cs typeface="+mn-cs"/>
                        </a:rPr>
                        <a:t>EQ:  How is life now the same as and different from life long ago?</a:t>
                      </a:r>
                    </a:p>
                    <a:p>
                      <a:pPr marL="0" marR="0" algn="l">
                        <a:lnSpc>
                          <a:spcPct val="115000"/>
                        </a:lnSpc>
                        <a:spcBef>
                          <a:spcPts val="0"/>
                        </a:spcBef>
                        <a:spcAft>
                          <a:spcPts val="0"/>
                        </a:spcAft>
                      </a:pPr>
                      <a:endParaRPr lang="en-US" sz="1100" kern="1200" dirty="0">
                        <a:solidFill>
                          <a:schemeClr val="dk1"/>
                        </a:solidFill>
                        <a:latin typeface="Calibri"/>
                        <a:ea typeface="+mn-ea"/>
                        <a:cs typeface="Times New Roman"/>
                      </a:endParaRPr>
                    </a:p>
                    <a:p>
                      <a:pPr marL="0" marR="0" algn="l">
                        <a:lnSpc>
                          <a:spcPct val="115000"/>
                        </a:lnSpc>
                        <a:spcBef>
                          <a:spcPts val="0"/>
                        </a:spcBef>
                        <a:spcAft>
                          <a:spcPts val="0"/>
                        </a:spcAft>
                      </a:pPr>
                      <a:r>
                        <a:rPr lang="en-US" sz="1100" kern="1200" dirty="0" smtClean="0">
                          <a:solidFill>
                            <a:schemeClr val="dk1"/>
                          </a:solidFill>
                          <a:latin typeface="Calibri"/>
                          <a:ea typeface="+mn-ea"/>
                          <a:cs typeface="Times New Roman"/>
                        </a:rPr>
                        <a:t>Dictionary</a:t>
                      </a:r>
                      <a:r>
                        <a:rPr lang="en-US" sz="1100" kern="1200" baseline="0" dirty="0" smtClean="0">
                          <a:solidFill>
                            <a:schemeClr val="dk1"/>
                          </a:solidFill>
                          <a:latin typeface="Calibri"/>
                          <a:ea typeface="+mn-ea"/>
                          <a:cs typeface="Times New Roman"/>
                        </a:rPr>
                        <a:t> Entry</a:t>
                      </a:r>
                    </a:p>
                    <a:p>
                      <a:pPr marL="0" marR="0" algn="l">
                        <a:lnSpc>
                          <a:spcPct val="115000"/>
                        </a:lnSpc>
                        <a:spcBef>
                          <a:spcPts val="0"/>
                        </a:spcBef>
                        <a:spcAft>
                          <a:spcPts val="0"/>
                        </a:spcAft>
                      </a:pPr>
                      <a:r>
                        <a:rPr lang="en-US" sz="1100" kern="1200" baseline="0" dirty="0" smtClean="0">
                          <a:solidFill>
                            <a:schemeClr val="dk1"/>
                          </a:solidFill>
                          <a:latin typeface="Calibri"/>
                          <a:ea typeface="+mn-ea"/>
                          <a:cs typeface="Times New Roman"/>
                        </a:rPr>
                        <a:t>Reading longer words with vowel sounds o, u</a:t>
                      </a:r>
                    </a:p>
                    <a:p>
                      <a:pPr marL="0" marR="0" algn="l">
                        <a:lnSpc>
                          <a:spcPct val="115000"/>
                        </a:lnSpc>
                        <a:spcBef>
                          <a:spcPts val="0"/>
                        </a:spcBef>
                        <a:spcAft>
                          <a:spcPts val="0"/>
                        </a:spcAft>
                      </a:pPr>
                      <a:r>
                        <a:rPr lang="en-US" sz="1100" kern="1200" baseline="0" dirty="0" smtClean="0">
                          <a:solidFill>
                            <a:schemeClr val="dk1"/>
                          </a:solidFill>
                          <a:latin typeface="Calibri"/>
                          <a:ea typeface="+mn-ea"/>
                          <a:cs typeface="Times New Roman"/>
                        </a:rPr>
                        <a:t>Final stable syllable –le</a:t>
                      </a:r>
                    </a:p>
                    <a:p>
                      <a:pPr marL="0" marR="0" algn="l">
                        <a:lnSpc>
                          <a:spcPct val="115000"/>
                        </a:lnSpc>
                        <a:spcBef>
                          <a:spcPts val="0"/>
                        </a:spcBef>
                        <a:spcAft>
                          <a:spcPts val="0"/>
                        </a:spcAft>
                      </a:pPr>
                      <a:r>
                        <a:rPr lang="en-US" sz="1100" kern="1200" baseline="0" dirty="0" smtClean="0">
                          <a:solidFill>
                            <a:schemeClr val="dk1"/>
                          </a:solidFill>
                          <a:latin typeface="Calibri"/>
                          <a:ea typeface="+mn-ea"/>
                          <a:cs typeface="Times New Roman"/>
                        </a:rPr>
                        <a:t>What is a preposition</a:t>
                      </a:r>
                    </a:p>
                    <a:p>
                      <a:pPr marL="0" marR="0" algn="l">
                        <a:lnSpc>
                          <a:spcPct val="115000"/>
                        </a:lnSpc>
                        <a:spcBef>
                          <a:spcPts val="0"/>
                        </a:spcBef>
                        <a:spcAft>
                          <a:spcPts val="0"/>
                        </a:spcAft>
                      </a:pPr>
                      <a:endParaRPr lang="en-US" sz="1100" kern="1200" dirty="0" smtClean="0">
                        <a:solidFill>
                          <a:schemeClr val="dk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kern="1200" dirty="0" smtClean="0">
                          <a:solidFill>
                            <a:schemeClr val="dk1"/>
                          </a:solidFill>
                          <a:latin typeface="+mn-lt"/>
                          <a:ea typeface="+mn-ea"/>
                          <a:cs typeface="+mn-cs"/>
                        </a:rPr>
                        <a:t>Introduction to concepts of Multiplication and Division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1000"/>
                        </a:spcAft>
                      </a:pPr>
                      <a:r>
                        <a:rPr lang="en-US" sz="1100" dirty="0" smtClean="0">
                          <a:latin typeface="Calibri"/>
                          <a:ea typeface="Calibri"/>
                          <a:cs typeface="Times New Roman"/>
                        </a:rPr>
                        <a:t>Write to respond:</a:t>
                      </a:r>
                      <a:r>
                        <a:rPr lang="en-US" sz="1100" baseline="0" dirty="0" smtClean="0">
                          <a:latin typeface="Calibri"/>
                          <a:ea typeface="Calibri"/>
                          <a:cs typeface="Times New Roman"/>
                        </a:rPr>
                        <a:t>  Response to literature</a:t>
                      </a:r>
                      <a:endParaRPr lang="en-US" sz="1100" dirty="0">
                        <a:latin typeface="Calibri"/>
                        <a:ea typeface="Calibri"/>
                        <a:cs typeface="Times New Roman"/>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smtClean="0"/>
                        <a:t>Animals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dirty="0" smtClean="0">
                          <a:solidFill>
                            <a:schemeClr val="tx1"/>
                          </a:solidFill>
                        </a:rPr>
                        <a:t>Math:</a:t>
                      </a:r>
                    </a:p>
                    <a:p>
                      <a:r>
                        <a:rPr lang="en-US" sz="1200" b="1" dirty="0" smtClean="0">
                          <a:solidFill>
                            <a:schemeClr val="tx1"/>
                          </a:solidFill>
                        </a:rPr>
                        <a:t>Literacy:</a:t>
                      </a:r>
                    </a:p>
                    <a:p>
                      <a:r>
                        <a:rPr lang="en-US" sz="1200" b="0" dirty="0" smtClean="0">
                          <a:solidFill>
                            <a:schemeClr val="tx1"/>
                          </a:solidFill>
                        </a:rPr>
                        <a:t>Spelling week 30</a:t>
                      </a:r>
                    </a:p>
                    <a:p>
                      <a:endParaRPr lang="en-US" sz="1200" b="0" dirty="0" smtClean="0">
                        <a:solidFill>
                          <a:schemeClr val="tx1"/>
                        </a:solidFill>
                      </a:endParaRPr>
                    </a:p>
                    <a:p>
                      <a:r>
                        <a:rPr lang="en-US" sz="1200" b="1" dirty="0" smtClean="0">
                          <a:solidFill>
                            <a:schemeClr val="tx1"/>
                          </a:solidFill>
                        </a:rPr>
                        <a:t>Re Teach:</a:t>
                      </a:r>
                    </a:p>
                    <a:p>
                      <a:r>
                        <a:rPr lang="en-US" sz="1200" dirty="0" smtClean="0">
                          <a:solidFill>
                            <a:schemeClr val="tx1"/>
                          </a:solidFill>
                        </a:rPr>
                        <a:t>T:</a:t>
                      </a:r>
                    </a:p>
                    <a:p>
                      <a:r>
                        <a:rPr lang="en-US" sz="1200" dirty="0" err="1" smtClean="0">
                          <a:solidFill>
                            <a:schemeClr val="tx1"/>
                          </a:solidFill>
                        </a:rPr>
                        <a:t>Th</a:t>
                      </a:r>
                      <a:r>
                        <a:rPr lang="en-US" sz="1200" dirty="0" smtClean="0">
                          <a:solidFill>
                            <a:schemeClr val="tx1"/>
                          </a:solidFill>
                        </a:rPr>
                        <a:t>:</a:t>
                      </a:r>
                    </a:p>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0"/>
          <a:ext cx="9144000" cy="7528559"/>
        </p:xfrm>
        <a:graphic>
          <a:graphicData uri="http://schemas.openxmlformats.org/drawingml/2006/table">
            <a:tbl>
              <a:tblPr firstRow="1" bandRow="1">
                <a:tableStyleId>{5C22544A-7EE6-4342-B048-85BDC9FD1C3A}</a:tableStyleId>
              </a:tblPr>
              <a:tblGrid>
                <a:gridCol w="1604210"/>
                <a:gridCol w="1925052"/>
                <a:gridCol w="1652338"/>
                <a:gridCol w="1295400"/>
                <a:gridCol w="1143000"/>
                <a:gridCol w="1524000"/>
              </a:tblGrid>
              <a:tr h="1929227">
                <a:tc>
                  <a:txBody>
                    <a:bodyPr/>
                    <a:lstStyle/>
                    <a:p>
                      <a:r>
                        <a:rPr lang="en-US" b="0" baseline="0" dirty="0" smtClean="0">
                          <a:solidFill>
                            <a:schemeClr val="tx1"/>
                          </a:solidFill>
                        </a:rPr>
                        <a:t>Week 4</a:t>
                      </a:r>
                    </a:p>
                    <a:p>
                      <a:r>
                        <a:rPr lang="en-US" b="0" baseline="0" dirty="0" smtClean="0">
                          <a:solidFill>
                            <a:schemeClr val="tx1"/>
                          </a:solidFill>
                        </a:rPr>
                        <a:t>Sep. 15</a:t>
                      </a:r>
                      <a:r>
                        <a:rPr lang="en-US" b="0" baseline="30000" dirty="0" smtClean="0">
                          <a:solidFill>
                            <a:schemeClr val="tx1"/>
                          </a:solidFill>
                        </a:rPr>
                        <a:t>th</a:t>
                      </a:r>
                      <a:r>
                        <a:rPr lang="en-US" b="0" baseline="0" dirty="0" smtClean="0">
                          <a:solidFill>
                            <a:schemeClr val="tx1"/>
                          </a:solidFill>
                        </a:rPr>
                        <a:t> – 19</a:t>
                      </a:r>
                      <a:r>
                        <a:rPr lang="en-US" b="0" baseline="30000" dirty="0" smtClean="0">
                          <a:solidFill>
                            <a:schemeClr val="tx1"/>
                          </a:solidFill>
                        </a:rPr>
                        <a:t>th</a:t>
                      </a:r>
                      <a:r>
                        <a:rPr lang="en-US" b="0" baseline="0" dirty="0" smtClean="0">
                          <a:solidFill>
                            <a:schemeClr val="tx1"/>
                          </a:solidFill>
                        </a:rPr>
                        <a:t> </a:t>
                      </a:r>
                    </a:p>
                    <a:p>
                      <a:r>
                        <a:rPr lang="en-US" b="0" baseline="0" dirty="0" smtClean="0">
                          <a:solidFill>
                            <a:schemeClr val="tx1"/>
                          </a:solidFill>
                        </a:rPr>
                        <a:t>Diary of a Spider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0"/>
                        </a:spcAft>
                      </a:pPr>
                      <a:r>
                        <a:rPr lang="en-US" sz="1100" b="0" dirty="0" smtClean="0">
                          <a:solidFill>
                            <a:schemeClr val="tx1"/>
                          </a:solidFill>
                          <a:latin typeface="Calibri"/>
                          <a:ea typeface="Calibri"/>
                          <a:cs typeface="Times New Roman"/>
                        </a:rPr>
                        <a:t>EQ: What </a:t>
                      </a:r>
                      <a:r>
                        <a:rPr lang="en-US" sz="1100" b="0" dirty="0">
                          <a:solidFill>
                            <a:schemeClr val="tx1"/>
                          </a:solidFill>
                          <a:latin typeface="Calibri"/>
                          <a:ea typeface="Calibri"/>
                          <a:cs typeface="Times New Roman"/>
                        </a:rPr>
                        <a:t>might cause a story </a:t>
                      </a:r>
                      <a:r>
                        <a:rPr lang="en-US" sz="1100" b="0" dirty="0" smtClean="0">
                          <a:solidFill>
                            <a:schemeClr val="tx1"/>
                          </a:solidFill>
                          <a:latin typeface="Calibri"/>
                          <a:ea typeface="Calibri"/>
                          <a:cs typeface="Times New Roman"/>
                        </a:rPr>
                        <a:t>character </a:t>
                      </a:r>
                      <a:r>
                        <a:rPr lang="en-US" sz="1100" b="0" dirty="0">
                          <a:solidFill>
                            <a:schemeClr val="tx1"/>
                          </a:solidFill>
                          <a:latin typeface="Calibri"/>
                          <a:ea typeface="Calibri"/>
                          <a:cs typeface="Times New Roman"/>
                        </a:rPr>
                        <a:t>to change</a:t>
                      </a:r>
                      <a:r>
                        <a:rPr lang="en-US" sz="1100" b="0" dirty="0" smtClean="0">
                          <a:solidFill>
                            <a:schemeClr val="tx1"/>
                          </a:solidFill>
                          <a:latin typeface="Calibri"/>
                          <a:ea typeface="Calibri"/>
                          <a:cs typeface="Times New Roman"/>
                        </a:rPr>
                        <a:t>?</a:t>
                      </a:r>
                    </a:p>
                    <a:p>
                      <a:pPr marL="0" marR="0" algn="l">
                        <a:lnSpc>
                          <a:spcPct val="115000"/>
                        </a:lnSpc>
                        <a:spcBef>
                          <a:spcPts val="0"/>
                        </a:spcBef>
                        <a:spcAft>
                          <a:spcPts val="0"/>
                        </a:spcAft>
                      </a:pPr>
                      <a:endParaRPr lang="en-US" sz="1100" b="0" dirty="0" smtClean="0">
                        <a:solidFill>
                          <a:schemeClr val="tx1"/>
                        </a:solidFill>
                        <a:latin typeface="Calibri"/>
                        <a:ea typeface="Calibri"/>
                        <a:cs typeface="Times New Roman"/>
                      </a:endParaRPr>
                    </a:p>
                    <a:p>
                      <a:pPr marL="0" marR="0" algn="l">
                        <a:lnSpc>
                          <a:spcPct val="115000"/>
                        </a:lnSpc>
                        <a:spcBef>
                          <a:spcPts val="0"/>
                        </a:spcBef>
                        <a:spcAft>
                          <a:spcPts val="0"/>
                        </a:spcAft>
                      </a:pPr>
                      <a:r>
                        <a:rPr lang="en-US" sz="1100" b="0" dirty="0" smtClean="0">
                          <a:solidFill>
                            <a:schemeClr val="tx1"/>
                          </a:solidFill>
                          <a:latin typeface="Calibri"/>
                          <a:ea typeface="Calibri"/>
                          <a:cs typeface="Times New Roman"/>
                        </a:rPr>
                        <a:t>Context Clues</a:t>
                      </a:r>
                    </a:p>
                    <a:p>
                      <a:pPr marL="0" marR="0" algn="l">
                        <a:lnSpc>
                          <a:spcPct val="115000"/>
                        </a:lnSpc>
                        <a:spcBef>
                          <a:spcPts val="0"/>
                        </a:spcBef>
                        <a:spcAft>
                          <a:spcPts val="0"/>
                        </a:spcAft>
                      </a:pPr>
                      <a:r>
                        <a:rPr lang="en-US" sz="1100" b="0" dirty="0" smtClean="0">
                          <a:solidFill>
                            <a:schemeClr val="tx1"/>
                          </a:solidFill>
                          <a:latin typeface="Calibri"/>
                          <a:ea typeface="Calibri"/>
                          <a:cs typeface="Times New Roman"/>
                        </a:rPr>
                        <a:t>Long vowels ‘o’ ‘u’ ‘e’</a:t>
                      </a:r>
                    </a:p>
                    <a:p>
                      <a:pPr marL="0" marR="0" algn="l">
                        <a:lnSpc>
                          <a:spcPct val="115000"/>
                        </a:lnSpc>
                        <a:spcBef>
                          <a:spcPts val="0"/>
                        </a:spcBef>
                        <a:spcAft>
                          <a:spcPts val="0"/>
                        </a:spcAft>
                      </a:pPr>
                      <a:r>
                        <a:rPr lang="en-US" sz="1100" b="0" dirty="0" smtClean="0">
                          <a:solidFill>
                            <a:schemeClr val="tx1"/>
                          </a:solidFill>
                          <a:latin typeface="Calibri"/>
                          <a:ea typeface="Calibri"/>
                          <a:cs typeface="Times New Roman"/>
                        </a:rPr>
                        <a:t>What</a:t>
                      </a:r>
                      <a:r>
                        <a:rPr lang="en-US" sz="1100" b="0" baseline="0" dirty="0" smtClean="0">
                          <a:solidFill>
                            <a:schemeClr val="tx1"/>
                          </a:solidFill>
                          <a:latin typeface="Calibri"/>
                          <a:ea typeface="Calibri"/>
                          <a:cs typeface="Times New Roman"/>
                        </a:rPr>
                        <a:t> is a noun?</a:t>
                      </a:r>
                      <a:endParaRPr lang="en-US" sz="1100" b="0" dirty="0">
                        <a:solidFill>
                          <a:schemeClr val="tx1"/>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kern="1200" dirty="0" smtClean="0">
                          <a:solidFill>
                            <a:schemeClr val="dk1"/>
                          </a:solidFill>
                          <a:latin typeface="+mn-lt"/>
                          <a:ea typeface="+mn-ea"/>
                          <a:cs typeface="+mn-cs"/>
                        </a:rPr>
                        <a:t>Subtraction</a:t>
                      </a:r>
                    </a:p>
                    <a:p>
                      <a:r>
                        <a:rPr lang="en-US" sz="1200" b="0" kern="1200" dirty="0" smtClean="0">
                          <a:solidFill>
                            <a:schemeClr val="dk1"/>
                          </a:solidFill>
                          <a:latin typeface="+mn-lt"/>
                          <a:ea typeface="+mn-ea"/>
                          <a:cs typeface="+mn-cs"/>
                        </a:rPr>
                        <a:t>Fluently add and subtract within 20 using mental strategies.  By end of Grade 2, know from memory all sums of two one-digit numbers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0"/>
                        </a:spcAft>
                      </a:pPr>
                      <a:r>
                        <a:rPr lang="en-US" sz="1100" b="0" dirty="0">
                          <a:solidFill>
                            <a:schemeClr val="tx1"/>
                          </a:solidFill>
                          <a:latin typeface="Calibri"/>
                          <a:ea typeface="Calibri"/>
                          <a:cs typeface="Times New Roman"/>
                        </a:rPr>
                        <a:t>Write to </a:t>
                      </a:r>
                      <a:r>
                        <a:rPr lang="en-US" sz="1100" b="0" dirty="0" smtClean="0">
                          <a:solidFill>
                            <a:schemeClr val="tx1"/>
                          </a:solidFill>
                          <a:latin typeface="Calibri"/>
                          <a:ea typeface="Calibri"/>
                          <a:cs typeface="Times New Roman"/>
                        </a:rPr>
                        <a:t>narrate a</a:t>
                      </a:r>
                      <a:endParaRPr lang="en-US" sz="1100" b="0" dirty="0">
                        <a:solidFill>
                          <a:schemeClr val="tx1"/>
                        </a:solidFill>
                        <a:latin typeface="Calibri"/>
                        <a:ea typeface="Calibri"/>
                        <a:cs typeface="Times New Roman"/>
                      </a:endParaRPr>
                    </a:p>
                    <a:p>
                      <a:pPr marL="0" marR="0" algn="l">
                        <a:lnSpc>
                          <a:spcPct val="115000"/>
                        </a:lnSpc>
                        <a:spcBef>
                          <a:spcPts val="0"/>
                        </a:spcBef>
                        <a:spcAft>
                          <a:spcPts val="0"/>
                        </a:spcAft>
                      </a:pPr>
                      <a:r>
                        <a:rPr lang="en-US" sz="1100" b="0" dirty="0" smtClean="0">
                          <a:solidFill>
                            <a:schemeClr val="tx1"/>
                          </a:solidFill>
                          <a:latin typeface="Calibri"/>
                          <a:ea typeface="Calibri"/>
                          <a:cs typeface="Times New Roman"/>
                        </a:rPr>
                        <a:t>true story.</a:t>
                      </a:r>
                      <a:endParaRPr lang="en-US" sz="11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0" dirty="0" smtClean="0">
                          <a:solidFill>
                            <a:schemeClr val="tx1"/>
                          </a:solidFill>
                        </a:rPr>
                        <a:t>Communities,</a:t>
                      </a:r>
                      <a:r>
                        <a:rPr lang="en-US" sz="1200" b="0" baseline="0" dirty="0" smtClean="0">
                          <a:solidFill>
                            <a:schemeClr val="tx1"/>
                          </a:solidFill>
                        </a:rPr>
                        <a:t> relationships, consequences</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dirty="0" smtClean="0">
                          <a:solidFill>
                            <a:schemeClr val="tx1"/>
                          </a:solidFill>
                        </a:rPr>
                        <a:t>Math:</a:t>
                      </a:r>
                    </a:p>
                    <a:p>
                      <a:r>
                        <a:rPr lang="en-US" sz="1200" b="0" dirty="0" smtClean="0">
                          <a:solidFill>
                            <a:schemeClr val="tx1"/>
                          </a:solidFill>
                        </a:rPr>
                        <a:t>Subtraction Post</a:t>
                      </a:r>
                    </a:p>
                    <a:p>
                      <a:r>
                        <a:rPr lang="en-US" sz="1200" b="0" dirty="0" smtClean="0">
                          <a:solidFill>
                            <a:schemeClr val="tx1"/>
                          </a:solidFill>
                        </a:rPr>
                        <a:t>Place Value Pre</a:t>
                      </a:r>
                    </a:p>
                    <a:p>
                      <a:r>
                        <a:rPr lang="en-US" sz="1200" b="1" dirty="0" smtClean="0">
                          <a:solidFill>
                            <a:schemeClr val="tx1"/>
                          </a:solidFill>
                        </a:rPr>
                        <a:t>Literacy:</a:t>
                      </a:r>
                    </a:p>
                    <a:p>
                      <a:r>
                        <a:rPr lang="en-US" sz="1200" b="0" dirty="0" smtClean="0">
                          <a:solidFill>
                            <a:schemeClr val="tx1"/>
                          </a:solidFill>
                        </a:rPr>
                        <a:t>Spelling</a:t>
                      </a:r>
                      <a:r>
                        <a:rPr lang="en-US" sz="1200" b="0" baseline="0" dirty="0" smtClean="0">
                          <a:solidFill>
                            <a:schemeClr val="tx1"/>
                          </a:solidFill>
                        </a:rPr>
                        <a:t> Week 4</a:t>
                      </a:r>
                      <a:endParaRPr lang="en-US" sz="1200" b="0" dirty="0" smtClean="0">
                        <a:solidFill>
                          <a:schemeClr val="tx1"/>
                        </a:solidFill>
                      </a:endParaRPr>
                    </a:p>
                    <a:p>
                      <a:r>
                        <a:rPr lang="en-US" sz="1200" b="0" dirty="0" smtClean="0">
                          <a:solidFill>
                            <a:schemeClr val="tx1"/>
                          </a:solidFill>
                        </a:rPr>
                        <a:t>Nouns</a:t>
                      </a:r>
                      <a:endParaRPr lang="en-US" sz="1200" b="0" baseline="0" dirty="0" smtClean="0">
                        <a:solidFill>
                          <a:schemeClr val="tx1"/>
                        </a:solidFill>
                      </a:endParaRPr>
                    </a:p>
                    <a:p>
                      <a:endParaRPr lang="en-US" sz="1200" b="0" dirty="0" smtClean="0">
                        <a:solidFill>
                          <a:schemeClr val="tx1"/>
                        </a:solidFill>
                      </a:endParaRPr>
                    </a:p>
                    <a:p>
                      <a:r>
                        <a:rPr lang="en-US" sz="1200" b="1" dirty="0" smtClean="0">
                          <a:solidFill>
                            <a:schemeClr val="tx1"/>
                          </a:solidFill>
                        </a:rPr>
                        <a:t>Re Teach:</a:t>
                      </a:r>
                    </a:p>
                    <a:p>
                      <a:r>
                        <a:rPr lang="en-US" sz="1200" b="0" dirty="0" smtClean="0">
                          <a:solidFill>
                            <a:schemeClr val="tx1"/>
                          </a:solidFill>
                        </a:rPr>
                        <a:t>T:</a:t>
                      </a:r>
                    </a:p>
                    <a:p>
                      <a:r>
                        <a:rPr lang="en-US" sz="1200" b="0" dirty="0" err="1" smtClean="0">
                          <a:solidFill>
                            <a:schemeClr val="tx1"/>
                          </a:solidFill>
                        </a:rPr>
                        <a:t>Th</a:t>
                      </a:r>
                      <a:r>
                        <a:rPr lang="en-US" sz="1200" b="0" dirty="0" smtClean="0">
                          <a:solidFill>
                            <a:schemeClr val="tx1"/>
                          </a:solidFill>
                        </a:rPr>
                        <a:t>:</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11880">
                <a:tc>
                  <a:txBody>
                    <a:bodyPr/>
                    <a:lstStyle/>
                    <a:p>
                      <a:r>
                        <a:rPr lang="en-US" baseline="0" dirty="0" smtClean="0">
                          <a:solidFill>
                            <a:schemeClr val="tx1"/>
                          </a:solidFill>
                        </a:rPr>
                        <a:t>Week 5</a:t>
                      </a:r>
                    </a:p>
                    <a:p>
                      <a:r>
                        <a:rPr lang="en-US" baseline="0" dirty="0" smtClean="0">
                          <a:solidFill>
                            <a:schemeClr val="tx1"/>
                          </a:solidFill>
                        </a:rPr>
                        <a:t>Sep. 22nd – 26</a:t>
                      </a:r>
                      <a:r>
                        <a:rPr lang="en-US" baseline="30000" dirty="0" smtClean="0">
                          <a:solidFill>
                            <a:schemeClr val="tx1"/>
                          </a:solidFill>
                        </a:rPr>
                        <a:t>th</a:t>
                      </a:r>
                      <a:endParaRPr lang="en-US" baseline="0" dirty="0" smtClean="0">
                        <a:solidFill>
                          <a:schemeClr val="tx1"/>
                        </a:solidFill>
                      </a:endParaRPr>
                    </a:p>
                    <a:p>
                      <a:r>
                        <a:rPr lang="en-US" baseline="0" dirty="0" smtClean="0">
                          <a:solidFill>
                            <a:schemeClr val="tx1"/>
                          </a:solidFill>
                        </a:rPr>
                        <a:t>Teacher’s Pet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0"/>
                        </a:spcAft>
                      </a:pPr>
                      <a:r>
                        <a:rPr lang="en-US" sz="1100" kern="1200" dirty="0" smtClean="0">
                          <a:solidFill>
                            <a:schemeClr val="dk1"/>
                          </a:solidFill>
                          <a:latin typeface="+mn-lt"/>
                          <a:ea typeface="+mn-ea"/>
                          <a:cs typeface="+mn-cs"/>
                        </a:rPr>
                        <a:t>EQ:  What clues tell you where and when a story takes place?</a:t>
                      </a:r>
                    </a:p>
                    <a:p>
                      <a:pPr marL="0" marR="0" algn="l">
                        <a:lnSpc>
                          <a:spcPct val="115000"/>
                        </a:lnSpc>
                        <a:spcBef>
                          <a:spcPts val="0"/>
                        </a:spcBef>
                        <a:spcAft>
                          <a:spcPts val="0"/>
                        </a:spcAft>
                      </a:pPr>
                      <a:endParaRPr lang="en-US" sz="1100" kern="1200" dirty="0" smtClean="0">
                        <a:solidFill>
                          <a:schemeClr val="dk1"/>
                        </a:solidFill>
                        <a:latin typeface="+mn-lt"/>
                        <a:ea typeface="+mn-ea"/>
                        <a:cs typeface="+mn-cs"/>
                      </a:endParaRPr>
                    </a:p>
                    <a:p>
                      <a:pPr marL="0" marR="0" algn="l">
                        <a:lnSpc>
                          <a:spcPct val="115000"/>
                        </a:lnSpc>
                        <a:spcBef>
                          <a:spcPts val="0"/>
                        </a:spcBef>
                        <a:spcAft>
                          <a:spcPts val="0"/>
                        </a:spcAft>
                      </a:pPr>
                      <a:r>
                        <a:rPr lang="en-US" sz="1100" kern="1200" dirty="0" smtClean="0">
                          <a:solidFill>
                            <a:schemeClr val="dk1"/>
                          </a:solidFill>
                          <a:latin typeface="+mn-lt"/>
                          <a:ea typeface="+mn-ea"/>
                          <a:cs typeface="+mn-cs"/>
                        </a:rPr>
                        <a:t>Base words and endings –</a:t>
                      </a:r>
                      <a:r>
                        <a:rPr lang="en-US" sz="1100" kern="1200" dirty="0" err="1" smtClean="0">
                          <a:solidFill>
                            <a:schemeClr val="dk1"/>
                          </a:solidFill>
                          <a:latin typeface="+mn-lt"/>
                          <a:ea typeface="+mn-ea"/>
                          <a:cs typeface="+mn-cs"/>
                        </a:rPr>
                        <a:t>ed</a:t>
                      </a:r>
                      <a:r>
                        <a:rPr lang="en-US" sz="1100" kern="1200" dirty="0" smtClean="0">
                          <a:solidFill>
                            <a:schemeClr val="dk1"/>
                          </a:solidFill>
                          <a:latin typeface="+mn-lt"/>
                          <a:ea typeface="+mn-ea"/>
                          <a:cs typeface="+mn-cs"/>
                        </a:rPr>
                        <a:t> and</a:t>
                      </a:r>
                      <a:r>
                        <a:rPr lang="en-US" sz="1100" kern="1200" baseline="0" dirty="0" smtClean="0">
                          <a:solidFill>
                            <a:schemeClr val="dk1"/>
                          </a:solidFill>
                          <a:latin typeface="+mn-lt"/>
                          <a:ea typeface="+mn-ea"/>
                          <a:cs typeface="+mn-cs"/>
                        </a:rPr>
                        <a:t> –</a:t>
                      </a:r>
                      <a:r>
                        <a:rPr lang="en-US" sz="1100" kern="1200" baseline="0" dirty="0" err="1" smtClean="0">
                          <a:solidFill>
                            <a:schemeClr val="dk1"/>
                          </a:solidFill>
                          <a:latin typeface="+mn-lt"/>
                          <a:ea typeface="+mn-ea"/>
                          <a:cs typeface="+mn-cs"/>
                        </a:rPr>
                        <a:t>ing</a:t>
                      </a:r>
                      <a:endParaRPr lang="en-US" sz="1100" kern="1200" baseline="0" dirty="0" smtClean="0">
                        <a:solidFill>
                          <a:schemeClr val="dk1"/>
                        </a:solidFill>
                        <a:latin typeface="+mn-lt"/>
                        <a:ea typeface="+mn-ea"/>
                        <a:cs typeface="+mn-cs"/>
                      </a:endParaRPr>
                    </a:p>
                    <a:p>
                      <a:pPr marL="0" marR="0" algn="l">
                        <a:lnSpc>
                          <a:spcPct val="115000"/>
                        </a:lnSpc>
                        <a:spcBef>
                          <a:spcPts val="0"/>
                        </a:spcBef>
                        <a:spcAft>
                          <a:spcPts val="0"/>
                        </a:spcAft>
                      </a:pPr>
                      <a:r>
                        <a:rPr lang="en-US" sz="1100" kern="1200" baseline="0" dirty="0" smtClean="0">
                          <a:solidFill>
                            <a:schemeClr val="dk1"/>
                          </a:solidFill>
                          <a:latin typeface="+mn-lt"/>
                          <a:ea typeface="+mn-ea"/>
                          <a:cs typeface="+mn-cs"/>
                        </a:rPr>
                        <a:t>Consonant blends with r, l, s</a:t>
                      </a:r>
                    </a:p>
                    <a:p>
                      <a:pPr marL="0" marR="0" algn="l">
                        <a:lnSpc>
                          <a:spcPct val="115000"/>
                        </a:lnSpc>
                        <a:spcBef>
                          <a:spcPts val="0"/>
                        </a:spcBef>
                        <a:spcAft>
                          <a:spcPts val="0"/>
                        </a:spcAft>
                      </a:pPr>
                      <a:r>
                        <a:rPr lang="en-US" sz="1100" kern="1200" baseline="0" dirty="0" smtClean="0">
                          <a:solidFill>
                            <a:schemeClr val="dk1"/>
                          </a:solidFill>
                          <a:latin typeface="+mn-lt"/>
                          <a:ea typeface="+mn-ea"/>
                          <a:cs typeface="+mn-cs"/>
                        </a:rPr>
                        <a:t>Singular and plural nouns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100" b="1" kern="1200" dirty="0" smtClean="0">
                          <a:solidFill>
                            <a:schemeClr val="dk1"/>
                          </a:solidFill>
                          <a:latin typeface="+mn-lt"/>
                          <a:ea typeface="+mn-ea"/>
                          <a:cs typeface="+mn-cs"/>
                        </a:rPr>
                        <a:t>Place Value</a:t>
                      </a:r>
                    </a:p>
                    <a:p>
                      <a:r>
                        <a:rPr lang="en-US" sz="1100" kern="1200" dirty="0" smtClean="0">
                          <a:solidFill>
                            <a:schemeClr val="dk1"/>
                          </a:solidFill>
                          <a:latin typeface="+mn-lt"/>
                          <a:ea typeface="+mn-ea"/>
                          <a:cs typeface="+mn-cs"/>
                        </a:rPr>
                        <a:t>Standard: 2.NBT.1</a:t>
                      </a:r>
                    </a:p>
                    <a:p>
                      <a:r>
                        <a:rPr lang="en-US" sz="1100" kern="1200" dirty="0" smtClean="0">
                          <a:solidFill>
                            <a:schemeClr val="dk1"/>
                          </a:solidFill>
                          <a:latin typeface="+mn-lt"/>
                          <a:ea typeface="+mn-ea"/>
                          <a:cs typeface="+mn-cs"/>
                        </a:rPr>
                        <a:t>Understand that the three digits of a three digit number represent amounts of hundreds, tens, and ones; e.g., 706 equals 7 hundreds, 0 tens, and 6 ones.  Understand the following as special cases:</a:t>
                      </a:r>
                    </a:p>
                    <a:p>
                      <a:pPr lvl="0"/>
                      <a:r>
                        <a:rPr lang="en-US" sz="1100" kern="1200" dirty="0" smtClean="0">
                          <a:solidFill>
                            <a:schemeClr val="dk1"/>
                          </a:solidFill>
                          <a:latin typeface="+mn-lt"/>
                          <a:ea typeface="+mn-ea"/>
                          <a:cs typeface="+mn-cs"/>
                        </a:rPr>
                        <a:t>100 can be thought of as a bundle of ten tens – called a “hundred”</a:t>
                      </a:r>
                    </a:p>
                    <a:p>
                      <a:pPr lvl="0"/>
                      <a:r>
                        <a:rPr lang="en-US" sz="1100" kern="1200" dirty="0" smtClean="0">
                          <a:solidFill>
                            <a:schemeClr val="dk1"/>
                          </a:solidFill>
                          <a:latin typeface="+mn-lt"/>
                          <a:ea typeface="+mn-ea"/>
                          <a:cs typeface="+mn-cs"/>
                        </a:rPr>
                        <a:t>The numbers 100, 200, 300, 400, 500, 600, 700, 800, 900 refer to one, two, three, four, five, six, seven, eight, or nine hundreds (and 0 tens</a:t>
                      </a:r>
                      <a:r>
                        <a:rPr lang="en-US" sz="1100" kern="1200" baseline="0" dirty="0" smtClean="0">
                          <a:solidFill>
                            <a:schemeClr val="dk1"/>
                          </a:solidFill>
                          <a:latin typeface="+mn-lt"/>
                          <a:ea typeface="+mn-ea"/>
                          <a:cs typeface="+mn-cs"/>
                        </a:rPr>
                        <a:t> </a:t>
                      </a:r>
                      <a:r>
                        <a:rPr lang="en-US" sz="1100" kern="1200" dirty="0" smtClean="0">
                          <a:solidFill>
                            <a:schemeClr val="dk1"/>
                          </a:solidFill>
                          <a:latin typeface="+mn-lt"/>
                          <a:ea typeface="+mn-ea"/>
                          <a:cs typeface="+mn-cs"/>
                        </a:rPr>
                        <a:t>and 0 ones). </a:t>
                      </a:r>
                      <a:r>
                        <a:rPr lang="en-US" sz="1800" kern="1200" dirty="0" smtClean="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0"/>
                        </a:spcAft>
                      </a:pPr>
                      <a:r>
                        <a:rPr lang="en-US" sz="1100" b="0" dirty="0" smtClean="0">
                          <a:solidFill>
                            <a:schemeClr val="tx1"/>
                          </a:solidFill>
                          <a:latin typeface="+mn-lt"/>
                          <a:ea typeface="Calibri"/>
                          <a:cs typeface="Times New Roman"/>
                        </a:rPr>
                        <a:t>Write to narrate</a:t>
                      </a:r>
                      <a:r>
                        <a:rPr lang="en-US" sz="1100" b="0" baseline="0" dirty="0" smtClean="0">
                          <a:solidFill>
                            <a:schemeClr val="tx1"/>
                          </a:solidFill>
                          <a:latin typeface="+mn-lt"/>
                          <a:ea typeface="Calibri"/>
                          <a:cs typeface="Times New Roman"/>
                        </a:rPr>
                        <a:t> </a:t>
                      </a:r>
                      <a:r>
                        <a:rPr lang="en-US" sz="1100" b="0" dirty="0" smtClean="0">
                          <a:solidFill>
                            <a:schemeClr val="tx1"/>
                          </a:solidFill>
                          <a:latin typeface="+mn-lt"/>
                          <a:ea typeface="Calibri"/>
                          <a:cs typeface="Times New Roman"/>
                        </a:rPr>
                        <a:t>a</a:t>
                      </a:r>
                    </a:p>
                    <a:p>
                      <a:pPr marL="0" marR="0" algn="l">
                        <a:lnSpc>
                          <a:spcPct val="115000"/>
                        </a:lnSpc>
                        <a:spcBef>
                          <a:spcPts val="0"/>
                        </a:spcBef>
                        <a:spcAft>
                          <a:spcPts val="0"/>
                        </a:spcAft>
                      </a:pPr>
                      <a:r>
                        <a:rPr lang="en-US" sz="1100" b="0" dirty="0" smtClean="0">
                          <a:solidFill>
                            <a:schemeClr val="tx1"/>
                          </a:solidFill>
                          <a:latin typeface="+mn-lt"/>
                          <a:ea typeface="Calibri"/>
                          <a:cs typeface="Times New Roman"/>
                        </a:rPr>
                        <a:t>true story.</a:t>
                      </a:r>
                      <a:endParaRPr lang="en-US" sz="1100" dirty="0" smtClean="0">
                        <a:latin typeface="+mn-lt"/>
                        <a:ea typeface="Calibri"/>
                        <a:cs typeface="Times New Roman"/>
                      </a:endParaRPr>
                    </a:p>
                    <a:p>
                      <a:pPr marL="0" marR="0" algn="l">
                        <a:lnSpc>
                          <a:spcPct val="115000"/>
                        </a:lnSpc>
                        <a:spcBef>
                          <a:spcPts val="0"/>
                        </a:spcBef>
                        <a:spcAft>
                          <a:spcPts val="1000"/>
                        </a:spcAft>
                      </a:pPr>
                      <a:endParaRPr lang="en-US" sz="1100" dirty="0">
                        <a:latin typeface="Calibri"/>
                        <a:ea typeface="Calibri"/>
                        <a:cs typeface="Times New Roman"/>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smtClean="0"/>
                        <a:t>Arts and Movement</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dirty="0" smtClean="0">
                          <a:solidFill>
                            <a:schemeClr val="tx1"/>
                          </a:solidFill>
                        </a:rPr>
                        <a:t>Math:</a:t>
                      </a:r>
                    </a:p>
                    <a:p>
                      <a:r>
                        <a:rPr lang="en-US" sz="1200" b="1" dirty="0" smtClean="0">
                          <a:solidFill>
                            <a:schemeClr val="tx1"/>
                          </a:solidFill>
                        </a:rPr>
                        <a:t>Literacy:</a:t>
                      </a:r>
                    </a:p>
                    <a:p>
                      <a:r>
                        <a:rPr lang="en-US" sz="1200" dirty="0" smtClean="0">
                          <a:solidFill>
                            <a:schemeClr val="tx1"/>
                          </a:solidFill>
                        </a:rPr>
                        <a:t>Spelling Week 5</a:t>
                      </a:r>
                    </a:p>
                    <a:p>
                      <a:r>
                        <a:rPr lang="en-US" sz="1200" dirty="0" smtClean="0">
                          <a:solidFill>
                            <a:schemeClr val="tx1"/>
                          </a:solidFill>
                        </a:rPr>
                        <a:t>Letter Writing and Capitals</a:t>
                      </a:r>
                    </a:p>
                    <a:p>
                      <a:endParaRPr lang="en-US" sz="1200" dirty="0" smtClean="0">
                        <a:solidFill>
                          <a:schemeClr val="tx1"/>
                        </a:solidFill>
                      </a:endParaRPr>
                    </a:p>
                    <a:p>
                      <a:r>
                        <a:rPr lang="en-US" sz="1200" b="1" dirty="0" smtClean="0">
                          <a:solidFill>
                            <a:schemeClr val="tx1"/>
                          </a:solidFill>
                        </a:rPr>
                        <a:t>Re Teach:</a:t>
                      </a:r>
                    </a:p>
                    <a:p>
                      <a:r>
                        <a:rPr lang="en-US" sz="1200" dirty="0" smtClean="0">
                          <a:solidFill>
                            <a:schemeClr val="tx1"/>
                          </a:solidFill>
                        </a:rPr>
                        <a:t>T:</a:t>
                      </a:r>
                    </a:p>
                    <a:p>
                      <a:r>
                        <a:rPr lang="en-US" sz="1200" dirty="0" err="1" smtClean="0">
                          <a:solidFill>
                            <a:schemeClr val="tx1"/>
                          </a:solidFill>
                        </a:rPr>
                        <a:t>Th</a:t>
                      </a:r>
                      <a:r>
                        <a:rPr lang="en-US" sz="1200" dirty="0" smtClean="0">
                          <a:solidFill>
                            <a:schemeClr val="tx1"/>
                          </a:solidFill>
                        </a:rPr>
                        <a:t>:</a:t>
                      </a:r>
                    </a:p>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880772">
                <a:tc>
                  <a:txBody>
                    <a:bodyPr/>
                    <a:lstStyle/>
                    <a:p>
                      <a:r>
                        <a:rPr lang="en-US" baseline="0" dirty="0" smtClean="0">
                          <a:solidFill>
                            <a:schemeClr val="tx1"/>
                          </a:solidFill>
                        </a:rPr>
                        <a:t>Week 6</a:t>
                      </a:r>
                    </a:p>
                    <a:p>
                      <a:r>
                        <a:rPr lang="en-US" baseline="0" dirty="0" smtClean="0">
                          <a:solidFill>
                            <a:schemeClr val="tx1"/>
                          </a:solidFill>
                        </a:rPr>
                        <a:t>Sep. 29</a:t>
                      </a:r>
                      <a:r>
                        <a:rPr lang="en-US" baseline="30000" dirty="0" smtClean="0">
                          <a:solidFill>
                            <a:schemeClr val="tx1"/>
                          </a:solidFill>
                        </a:rPr>
                        <a:t>th</a:t>
                      </a:r>
                      <a:r>
                        <a:rPr lang="en-US" baseline="0" dirty="0" smtClean="0">
                          <a:solidFill>
                            <a:schemeClr val="tx1"/>
                          </a:solidFill>
                        </a:rPr>
                        <a:t>  – Oct. 3rd </a:t>
                      </a:r>
                    </a:p>
                    <a:p>
                      <a:r>
                        <a:rPr lang="en-US" baseline="0" dirty="0" smtClean="0">
                          <a:solidFill>
                            <a:schemeClr val="tx1"/>
                          </a:solidFill>
                        </a:rPr>
                        <a:t>Animal’s Building Homes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0"/>
                        </a:spcAft>
                      </a:pPr>
                      <a:r>
                        <a:rPr lang="en-US" sz="1100" kern="1200" dirty="0" smtClean="0">
                          <a:solidFill>
                            <a:schemeClr val="dk1"/>
                          </a:solidFill>
                          <a:latin typeface="+mn-lt"/>
                          <a:ea typeface="+mn-ea"/>
                          <a:cs typeface="+mn-cs"/>
                        </a:rPr>
                        <a:t>EQ:  How can chapter headings help you?</a:t>
                      </a:r>
                    </a:p>
                    <a:p>
                      <a:pPr marL="0" marR="0" algn="l">
                        <a:lnSpc>
                          <a:spcPct val="115000"/>
                        </a:lnSpc>
                        <a:spcBef>
                          <a:spcPts val="0"/>
                        </a:spcBef>
                        <a:spcAft>
                          <a:spcPts val="0"/>
                        </a:spcAft>
                      </a:pPr>
                      <a:endParaRPr lang="en-US" sz="1100" kern="1200" dirty="0" smtClean="0">
                        <a:solidFill>
                          <a:schemeClr val="dk1"/>
                        </a:solidFill>
                        <a:latin typeface="+mn-lt"/>
                        <a:ea typeface="+mn-ea"/>
                        <a:cs typeface="+mn-cs"/>
                      </a:endParaRPr>
                    </a:p>
                    <a:p>
                      <a:pPr marL="0" marR="0" algn="l">
                        <a:lnSpc>
                          <a:spcPct val="115000"/>
                        </a:lnSpc>
                        <a:spcBef>
                          <a:spcPts val="0"/>
                        </a:spcBef>
                        <a:spcAft>
                          <a:spcPts val="0"/>
                        </a:spcAft>
                      </a:pPr>
                      <a:r>
                        <a:rPr lang="en-US" sz="1100" dirty="0" smtClean="0">
                          <a:latin typeface="Calibri"/>
                          <a:ea typeface="Calibri"/>
                          <a:cs typeface="Times New Roman"/>
                        </a:rPr>
                        <a:t>Base words and prefixes un- and re-</a:t>
                      </a:r>
                    </a:p>
                    <a:p>
                      <a:pPr marL="0" marR="0" algn="l">
                        <a:lnSpc>
                          <a:spcPct val="115000"/>
                        </a:lnSpc>
                        <a:spcBef>
                          <a:spcPts val="0"/>
                        </a:spcBef>
                        <a:spcAft>
                          <a:spcPts val="0"/>
                        </a:spcAft>
                      </a:pPr>
                      <a:r>
                        <a:rPr lang="en-US" sz="1100" dirty="0" smtClean="0">
                          <a:latin typeface="Calibri"/>
                          <a:ea typeface="Calibri"/>
                          <a:cs typeface="Times New Roman"/>
                        </a:rPr>
                        <a:t>Plural Nouns</a:t>
                      </a:r>
                    </a:p>
                    <a:p>
                      <a:pPr marL="0" marR="0" algn="l">
                        <a:lnSpc>
                          <a:spcPct val="115000"/>
                        </a:lnSpc>
                        <a:spcBef>
                          <a:spcPts val="0"/>
                        </a:spcBef>
                        <a:spcAft>
                          <a:spcPts val="0"/>
                        </a:spcAft>
                      </a:pPr>
                      <a:r>
                        <a:rPr lang="en-US" sz="1100" dirty="0" smtClean="0">
                          <a:latin typeface="Calibri"/>
                          <a:ea typeface="Calibri"/>
                          <a:cs typeface="Times New Roman"/>
                        </a:rPr>
                        <a:t>Common final</a:t>
                      </a:r>
                      <a:r>
                        <a:rPr lang="en-US" sz="1100" baseline="0" dirty="0" smtClean="0">
                          <a:latin typeface="Calibri"/>
                          <a:ea typeface="Calibri"/>
                          <a:cs typeface="Times New Roman"/>
                        </a:rPr>
                        <a:t> blends </a:t>
                      </a:r>
                      <a:r>
                        <a:rPr lang="en-US" sz="1100" baseline="0" dirty="0" err="1" smtClean="0">
                          <a:latin typeface="Calibri"/>
                          <a:ea typeface="Calibri"/>
                          <a:cs typeface="Times New Roman"/>
                        </a:rPr>
                        <a:t>nd</a:t>
                      </a:r>
                      <a:r>
                        <a:rPr lang="en-US" sz="1100" baseline="0" dirty="0" smtClean="0">
                          <a:latin typeface="Calibri"/>
                          <a:ea typeface="Calibri"/>
                          <a:cs typeface="Times New Roman"/>
                        </a:rPr>
                        <a:t>, </a:t>
                      </a:r>
                      <a:r>
                        <a:rPr lang="en-US" sz="1100" baseline="0" dirty="0" err="1" smtClean="0">
                          <a:latin typeface="Calibri"/>
                          <a:ea typeface="Calibri"/>
                          <a:cs typeface="Times New Roman"/>
                        </a:rPr>
                        <a:t>ng</a:t>
                      </a:r>
                      <a:r>
                        <a:rPr lang="en-US" sz="1100" baseline="0" dirty="0" smtClean="0">
                          <a:latin typeface="Calibri"/>
                          <a:ea typeface="Calibri"/>
                          <a:cs typeface="Times New Roman"/>
                        </a:rPr>
                        <a:t>, </a:t>
                      </a:r>
                      <a:r>
                        <a:rPr lang="en-US" sz="1100" baseline="0" dirty="0" err="1" smtClean="0">
                          <a:latin typeface="Calibri"/>
                          <a:ea typeface="Calibri"/>
                          <a:cs typeface="Times New Roman"/>
                        </a:rPr>
                        <a:t>nk</a:t>
                      </a:r>
                      <a:r>
                        <a:rPr lang="en-US" sz="1100" baseline="0" dirty="0" smtClean="0">
                          <a:latin typeface="Calibri"/>
                          <a:ea typeface="Calibri"/>
                          <a:cs typeface="Times New Roman"/>
                        </a:rPr>
                        <a:t>, </a:t>
                      </a:r>
                      <a:r>
                        <a:rPr lang="en-US" sz="1100" baseline="0" dirty="0" err="1" smtClean="0">
                          <a:latin typeface="Calibri"/>
                          <a:ea typeface="Calibri"/>
                          <a:cs typeface="Times New Roman"/>
                        </a:rPr>
                        <a:t>nt</a:t>
                      </a:r>
                      <a:r>
                        <a:rPr lang="en-US" sz="1100" baseline="0" dirty="0" smtClean="0">
                          <a:latin typeface="Calibri"/>
                          <a:ea typeface="Calibri"/>
                          <a:cs typeface="Times New Roman"/>
                        </a:rPr>
                        <a:t>, ft, </a:t>
                      </a:r>
                      <a:r>
                        <a:rPr lang="en-US" sz="1100" baseline="0" dirty="0" err="1" smtClean="0">
                          <a:latin typeface="Calibri"/>
                          <a:ea typeface="Calibri"/>
                          <a:cs typeface="Times New Roman"/>
                        </a:rPr>
                        <a:t>xt</a:t>
                      </a:r>
                      <a:r>
                        <a:rPr lang="en-US" sz="1100" baseline="0" dirty="0" smtClean="0">
                          <a:latin typeface="Calibri"/>
                          <a:ea typeface="Calibri"/>
                          <a:cs typeface="Times New Roman"/>
                        </a:rPr>
                        <a:t>, mp. </a:t>
                      </a:r>
                      <a:endParaRPr lang="en-US" sz="11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kern="1200" dirty="0" smtClean="0">
                          <a:solidFill>
                            <a:schemeClr val="dk1"/>
                          </a:solidFill>
                          <a:latin typeface="+mn-lt"/>
                          <a:ea typeface="+mn-ea"/>
                          <a:cs typeface="+mn-cs"/>
                        </a:rPr>
                        <a:t>Place Value</a:t>
                      </a:r>
                    </a:p>
                    <a:p>
                      <a:r>
                        <a:rPr lang="en-US" sz="1100" kern="1200" dirty="0" smtClean="0">
                          <a:solidFill>
                            <a:schemeClr val="dk1"/>
                          </a:solidFill>
                          <a:latin typeface="+mn-lt"/>
                          <a:ea typeface="+mn-ea"/>
                          <a:cs typeface="+mn-cs"/>
                        </a:rPr>
                        <a:t>Standard: 2.NBT.3</a:t>
                      </a:r>
                    </a:p>
                    <a:p>
                      <a:r>
                        <a:rPr lang="en-US" sz="1100" kern="1200" dirty="0" smtClean="0">
                          <a:solidFill>
                            <a:schemeClr val="dk1"/>
                          </a:solidFill>
                          <a:latin typeface="+mn-lt"/>
                          <a:ea typeface="+mn-ea"/>
                          <a:cs typeface="+mn-cs"/>
                        </a:rPr>
                        <a:t>Read and write numbers to 1000 using base-ten numerals, number names, and expanded form.  </a:t>
                      </a:r>
                    </a:p>
                    <a:p>
                      <a:endParaRPr lang="en-US" sz="1100" b="1"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1000"/>
                        </a:spcAft>
                      </a:pPr>
                      <a:r>
                        <a:rPr lang="en-US" sz="1100" dirty="0" smtClean="0">
                          <a:latin typeface="Calibri"/>
                          <a:ea typeface="Calibri"/>
                          <a:cs typeface="Times New Roman"/>
                        </a:rPr>
                        <a:t>Write to inform: Informational paragraph</a:t>
                      </a:r>
                      <a:endParaRPr lang="en-US" sz="1100" dirty="0">
                        <a:latin typeface="Calibri"/>
                        <a:ea typeface="Calibri"/>
                        <a:cs typeface="Times New Roman"/>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smtClean="0"/>
                        <a:t>Arts and Movement</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dirty="0" smtClean="0">
                          <a:solidFill>
                            <a:schemeClr val="tx1"/>
                          </a:solidFill>
                        </a:rPr>
                        <a:t>Math:</a:t>
                      </a:r>
                    </a:p>
                    <a:p>
                      <a:r>
                        <a:rPr lang="en-US" sz="1200" b="1" dirty="0" smtClean="0">
                          <a:solidFill>
                            <a:schemeClr val="tx1"/>
                          </a:solidFill>
                        </a:rPr>
                        <a:t>Literacy:</a:t>
                      </a:r>
                    </a:p>
                    <a:p>
                      <a:r>
                        <a:rPr lang="en-US" sz="1200" b="0" dirty="0" smtClean="0">
                          <a:solidFill>
                            <a:schemeClr val="tx1"/>
                          </a:solidFill>
                        </a:rPr>
                        <a:t>Spelling</a:t>
                      </a:r>
                      <a:r>
                        <a:rPr lang="en-US" sz="1200" b="0" baseline="0" dirty="0" smtClean="0">
                          <a:solidFill>
                            <a:schemeClr val="tx1"/>
                          </a:solidFill>
                        </a:rPr>
                        <a:t> week 6</a:t>
                      </a:r>
                    </a:p>
                    <a:p>
                      <a:r>
                        <a:rPr lang="en-US" sz="1200" b="0" baseline="0" dirty="0" smtClean="0">
                          <a:solidFill>
                            <a:schemeClr val="tx1"/>
                          </a:solidFill>
                        </a:rPr>
                        <a:t>Adjectives</a:t>
                      </a:r>
                    </a:p>
                    <a:p>
                      <a:endParaRPr lang="en-US" sz="1200" b="0" dirty="0" smtClean="0">
                        <a:solidFill>
                          <a:schemeClr val="tx1"/>
                        </a:solidFill>
                      </a:endParaRPr>
                    </a:p>
                    <a:p>
                      <a:r>
                        <a:rPr lang="en-US" sz="1200" b="1" dirty="0" smtClean="0">
                          <a:solidFill>
                            <a:schemeClr val="tx1"/>
                          </a:solidFill>
                        </a:rPr>
                        <a:t>Re Teach:</a:t>
                      </a:r>
                    </a:p>
                    <a:p>
                      <a:r>
                        <a:rPr lang="en-US" sz="1200" dirty="0" smtClean="0">
                          <a:solidFill>
                            <a:schemeClr val="tx1"/>
                          </a:solidFill>
                        </a:rPr>
                        <a:t>T:</a:t>
                      </a:r>
                    </a:p>
                    <a:p>
                      <a:r>
                        <a:rPr lang="en-US" sz="1200" dirty="0" err="1" smtClean="0">
                          <a:solidFill>
                            <a:schemeClr val="tx1"/>
                          </a:solidFill>
                        </a:rPr>
                        <a:t>Th</a:t>
                      </a:r>
                      <a:r>
                        <a:rPr lang="en-US" sz="1200" dirty="0" smtClean="0">
                          <a:solidFill>
                            <a:schemeClr val="tx1"/>
                          </a:solidFill>
                        </a:rPr>
                        <a:t>:</a:t>
                      </a:r>
                    </a:p>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0"/>
          <a:ext cx="9144000" cy="7787640"/>
        </p:xfrm>
        <a:graphic>
          <a:graphicData uri="http://schemas.openxmlformats.org/drawingml/2006/table">
            <a:tbl>
              <a:tblPr firstRow="1" bandRow="1">
                <a:tableStyleId>{5C22544A-7EE6-4342-B048-85BDC9FD1C3A}</a:tableStyleId>
              </a:tblPr>
              <a:tblGrid>
                <a:gridCol w="1604210"/>
                <a:gridCol w="1977190"/>
                <a:gridCol w="1600200"/>
                <a:gridCol w="1295400"/>
                <a:gridCol w="1143000"/>
                <a:gridCol w="1524000"/>
              </a:tblGrid>
              <a:tr h="1929227">
                <a:tc>
                  <a:txBody>
                    <a:bodyPr/>
                    <a:lstStyle/>
                    <a:p>
                      <a:r>
                        <a:rPr lang="en-US" b="0" baseline="0" dirty="0" smtClean="0">
                          <a:solidFill>
                            <a:schemeClr val="tx1"/>
                          </a:solidFill>
                        </a:rPr>
                        <a:t>Week 7</a:t>
                      </a:r>
                    </a:p>
                    <a:p>
                      <a:r>
                        <a:rPr lang="en-US" b="0" baseline="0" dirty="0" smtClean="0">
                          <a:solidFill>
                            <a:schemeClr val="tx1"/>
                          </a:solidFill>
                        </a:rPr>
                        <a:t>Oct. 6</a:t>
                      </a:r>
                      <a:r>
                        <a:rPr lang="en-US" b="0" baseline="30000" dirty="0" smtClean="0">
                          <a:solidFill>
                            <a:schemeClr val="tx1"/>
                          </a:solidFill>
                        </a:rPr>
                        <a:t>th</a:t>
                      </a:r>
                      <a:r>
                        <a:rPr lang="en-US" b="0" baseline="0" dirty="0" smtClean="0">
                          <a:solidFill>
                            <a:schemeClr val="tx1"/>
                          </a:solidFill>
                        </a:rPr>
                        <a:t> – 10</a:t>
                      </a:r>
                      <a:r>
                        <a:rPr lang="en-US" b="0" baseline="30000" dirty="0" smtClean="0">
                          <a:solidFill>
                            <a:schemeClr val="tx1"/>
                          </a:solidFill>
                        </a:rPr>
                        <a:t>th</a:t>
                      </a:r>
                      <a:r>
                        <a:rPr lang="en-US" b="0" baseline="0" dirty="0" smtClean="0">
                          <a:solidFill>
                            <a:schemeClr val="tx1"/>
                          </a:solidFill>
                        </a:rPr>
                        <a:t> </a:t>
                      </a:r>
                    </a:p>
                    <a:p>
                      <a:r>
                        <a:rPr lang="en-US" b="0" baseline="0" dirty="0" smtClean="0">
                          <a:solidFill>
                            <a:schemeClr val="tx1"/>
                          </a:solidFill>
                        </a:rPr>
                        <a:t>The Ugly Vegetables</a:t>
                      </a:r>
                    </a:p>
                    <a:p>
                      <a:endParaRPr lang="en-US" b="0" baseline="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0"/>
                        </a:spcAft>
                      </a:pPr>
                      <a:r>
                        <a:rPr lang="en-US" sz="1100" b="0" kern="1200" dirty="0" smtClean="0">
                          <a:solidFill>
                            <a:schemeClr val="tx1"/>
                          </a:solidFill>
                          <a:latin typeface="+mn-lt"/>
                          <a:ea typeface="+mn-ea"/>
                          <a:cs typeface="+mn-cs"/>
                        </a:rPr>
                        <a:t>EQ:  What helps you make decisions about a character?</a:t>
                      </a:r>
                    </a:p>
                    <a:p>
                      <a:pPr marL="0" marR="0" algn="l">
                        <a:lnSpc>
                          <a:spcPct val="115000"/>
                        </a:lnSpc>
                        <a:spcBef>
                          <a:spcPts val="0"/>
                        </a:spcBef>
                        <a:spcAft>
                          <a:spcPts val="0"/>
                        </a:spcAft>
                      </a:pPr>
                      <a:endParaRPr lang="en-US" sz="1100" b="0" kern="1200" dirty="0" smtClean="0">
                        <a:solidFill>
                          <a:schemeClr val="tx1"/>
                        </a:solidFill>
                        <a:latin typeface="+mn-lt"/>
                        <a:ea typeface="+mn-ea"/>
                        <a:cs typeface="+mn-cs"/>
                      </a:endParaRPr>
                    </a:p>
                    <a:p>
                      <a:pPr marL="0" marR="0" algn="l">
                        <a:lnSpc>
                          <a:spcPct val="115000"/>
                        </a:lnSpc>
                        <a:spcBef>
                          <a:spcPts val="0"/>
                        </a:spcBef>
                        <a:spcAft>
                          <a:spcPts val="0"/>
                        </a:spcAft>
                      </a:pPr>
                      <a:r>
                        <a:rPr lang="en-US" sz="1100" b="0" kern="1200" dirty="0" smtClean="0">
                          <a:solidFill>
                            <a:schemeClr val="tx1"/>
                          </a:solidFill>
                          <a:latin typeface="+mn-lt"/>
                          <a:ea typeface="+mn-ea"/>
                          <a:cs typeface="+mn-cs"/>
                        </a:rPr>
                        <a:t>Homophones</a:t>
                      </a:r>
                    </a:p>
                    <a:p>
                      <a:pPr marL="0" marR="0" algn="l">
                        <a:lnSpc>
                          <a:spcPct val="115000"/>
                        </a:lnSpc>
                        <a:spcBef>
                          <a:spcPts val="0"/>
                        </a:spcBef>
                        <a:spcAft>
                          <a:spcPts val="0"/>
                        </a:spcAft>
                      </a:pPr>
                      <a:r>
                        <a:rPr lang="en-US" sz="1100" b="0" kern="1200" dirty="0" smtClean="0">
                          <a:solidFill>
                            <a:schemeClr val="tx1"/>
                          </a:solidFill>
                          <a:latin typeface="+mn-lt"/>
                          <a:ea typeface="+mn-ea"/>
                          <a:cs typeface="+mn-cs"/>
                        </a:rPr>
                        <a:t>Double consonants and ck</a:t>
                      </a:r>
                    </a:p>
                    <a:p>
                      <a:pPr marL="0" marR="0" algn="l">
                        <a:lnSpc>
                          <a:spcPct val="115000"/>
                        </a:lnSpc>
                        <a:spcBef>
                          <a:spcPts val="0"/>
                        </a:spcBef>
                        <a:spcAft>
                          <a:spcPts val="0"/>
                        </a:spcAft>
                      </a:pPr>
                      <a:r>
                        <a:rPr lang="en-US" sz="1100" b="0" kern="1200" dirty="0" smtClean="0">
                          <a:solidFill>
                            <a:schemeClr val="tx1"/>
                          </a:solidFill>
                          <a:latin typeface="+mn-lt"/>
                          <a:ea typeface="+mn-ea"/>
                          <a:cs typeface="+mn-cs"/>
                        </a:rPr>
                        <a:t>Double consonants </a:t>
                      </a:r>
                      <a:r>
                        <a:rPr lang="en-US" sz="1100" b="0" kern="1200" dirty="0" err="1" smtClean="0">
                          <a:solidFill>
                            <a:schemeClr val="tx1"/>
                          </a:solidFill>
                          <a:latin typeface="+mn-lt"/>
                          <a:ea typeface="+mn-ea"/>
                          <a:cs typeface="+mn-cs"/>
                        </a:rPr>
                        <a:t>cvc</a:t>
                      </a:r>
                      <a:endParaRPr lang="en-US" sz="1100" b="0" kern="1200" dirty="0" smtClean="0">
                        <a:solidFill>
                          <a:schemeClr val="tx1"/>
                        </a:solidFill>
                        <a:latin typeface="+mn-lt"/>
                        <a:ea typeface="+mn-ea"/>
                        <a:cs typeface="+mn-cs"/>
                      </a:endParaRPr>
                    </a:p>
                    <a:p>
                      <a:pPr marL="0" marR="0" algn="l">
                        <a:lnSpc>
                          <a:spcPct val="115000"/>
                        </a:lnSpc>
                        <a:spcBef>
                          <a:spcPts val="0"/>
                        </a:spcBef>
                        <a:spcAft>
                          <a:spcPts val="0"/>
                        </a:spcAft>
                      </a:pPr>
                      <a:r>
                        <a:rPr lang="en-US" sz="1100" b="0" kern="1200" dirty="0" smtClean="0">
                          <a:solidFill>
                            <a:schemeClr val="tx1"/>
                          </a:solidFill>
                          <a:latin typeface="+mn-lt"/>
                          <a:ea typeface="+mn-ea"/>
                          <a:cs typeface="+mn-cs"/>
                        </a:rPr>
                        <a:t>Proper nouns</a:t>
                      </a:r>
                      <a:endParaRPr lang="en-US" sz="1100" b="0" dirty="0">
                        <a:solidFill>
                          <a:schemeClr val="tx1"/>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100" b="1" kern="1200" dirty="0" smtClean="0">
                          <a:solidFill>
                            <a:schemeClr val="tx1"/>
                          </a:solidFill>
                          <a:latin typeface="+mn-lt"/>
                          <a:ea typeface="+mn-ea"/>
                          <a:cs typeface="+mn-cs"/>
                        </a:rPr>
                        <a:t>Place Value</a:t>
                      </a:r>
                    </a:p>
                    <a:p>
                      <a:r>
                        <a:rPr lang="en-US" sz="1100" b="0" kern="1200" dirty="0" smtClean="0">
                          <a:solidFill>
                            <a:schemeClr val="tx1"/>
                          </a:solidFill>
                          <a:latin typeface="+mn-lt"/>
                          <a:ea typeface="+mn-ea"/>
                          <a:cs typeface="+mn-cs"/>
                        </a:rPr>
                        <a:t>Standard: 2.NBT.4</a:t>
                      </a:r>
                    </a:p>
                    <a:p>
                      <a:r>
                        <a:rPr lang="en-US" sz="1100" b="0" kern="1200" dirty="0" smtClean="0">
                          <a:solidFill>
                            <a:schemeClr val="tx1"/>
                          </a:solidFill>
                          <a:latin typeface="+mn-lt"/>
                          <a:ea typeface="+mn-ea"/>
                          <a:cs typeface="+mn-cs"/>
                        </a:rPr>
                        <a:t>Compare two three-digit numbers based on meanings of the hundreds, tens, and ones digits, using &gt;, =, and &lt; symbols to record the results of comparisons.</a:t>
                      </a:r>
                    </a:p>
                    <a:p>
                      <a:endParaRPr lang="en-US" sz="1200" b="1"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100" b="0" dirty="0" smtClean="0">
                          <a:solidFill>
                            <a:schemeClr val="tx1"/>
                          </a:solidFill>
                        </a:rPr>
                        <a:t>Write to inform:</a:t>
                      </a:r>
                      <a:r>
                        <a:rPr lang="en-US" sz="1100" b="0" baseline="0" dirty="0" smtClean="0">
                          <a:solidFill>
                            <a:schemeClr val="tx1"/>
                          </a:solidFill>
                        </a:rPr>
                        <a:t>  Summary paragraph</a:t>
                      </a:r>
                      <a:endParaRPr lang="en-US" sz="1100" b="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100" b="0" dirty="0" smtClean="0">
                          <a:solidFill>
                            <a:schemeClr val="tx1"/>
                          </a:solidFill>
                        </a:rPr>
                        <a:t>Arts and Movement</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dirty="0" smtClean="0">
                          <a:solidFill>
                            <a:schemeClr val="tx1"/>
                          </a:solidFill>
                        </a:rPr>
                        <a:t>Math:</a:t>
                      </a:r>
                    </a:p>
                    <a:p>
                      <a:r>
                        <a:rPr lang="en-US" sz="1200" b="1" dirty="0" smtClean="0">
                          <a:solidFill>
                            <a:schemeClr val="tx1"/>
                          </a:solidFill>
                        </a:rPr>
                        <a:t>Literacy:</a:t>
                      </a:r>
                    </a:p>
                    <a:p>
                      <a:r>
                        <a:rPr lang="en-US" sz="1200" b="0" dirty="0" smtClean="0">
                          <a:solidFill>
                            <a:schemeClr val="tx1"/>
                          </a:solidFill>
                        </a:rPr>
                        <a:t>Spelling</a:t>
                      </a:r>
                      <a:r>
                        <a:rPr lang="en-US" sz="1200" b="0" baseline="0" dirty="0" smtClean="0">
                          <a:solidFill>
                            <a:schemeClr val="tx1"/>
                          </a:solidFill>
                        </a:rPr>
                        <a:t> Week 7</a:t>
                      </a:r>
                      <a:endParaRPr lang="en-US" sz="1200" b="0" dirty="0" smtClean="0">
                        <a:solidFill>
                          <a:schemeClr val="tx1"/>
                        </a:solidFill>
                      </a:endParaRPr>
                    </a:p>
                    <a:p>
                      <a:endParaRPr lang="en-US" sz="1200" b="0" dirty="0" smtClean="0">
                        <a:solidFill>
                          <a:schemeClr val="tx1"/>
                        </a:solidFill>
                      </a:endParaRPr>
                    </a:p>
                    <a:p>
                      <a:r>
                        <a:rPr lang="en-US" sz="1200" b="1" dirty="0" smtClean="0">
                          <a:solidFill>
                            <a:schemeClr val="tx1"/>
                          </a:solidFill>
                        </a:rPr>
                        <a:t>Re Teach:</a:t>
                      </a:r>
                    </a:p>
                    <a:p>
                      <a:r>
                        <a:rPr lang="en-US" sz="1200" b="0" dirty="0" smtClean="0">
                          <a:solidFill>
                            <a:schemeClr val="tx1"/>
                          </a:solidFill>
                        </a:rPr>
                        <a:t>T:</a:t>
                      </a:r>
                    </a:p>
                    <a:p>
                      <a:r>
                        <a:rPr lang="en-US" sz="1200" b="0" dirty="0" err="1" smtClean="0">
                          <a:solidFill>
                            <a:schemeClr val="tx1"/>
                          </a:solidFill>
                        </a:rPr>
                        <a:t>Th</a:t>
                      </a:r>
                      <a:r>
                        <a:rPr lang="en-US" sz="1200" b="0" dirty="0" smtClean="0">
                          <a:solidFill>
                            <a:schemeClr val="tx1"/>
                          </a:solidFill>
                        </a:rPr>
                        <a:t>:</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13973">
                <a:tc>
                  <a:txBody>
                    <a:bodyPr/>
                    <a:lstStyle/>
                    <a:p>
                      <a:r>
                        <a:rPr lang="en-US" b="0" baseline="0" dirty="0" smtClean="0">
                          <a:solidFill>
                            <a:schemeClr val="tx1"/>
                          </a:solidFill>
                        </a:rPr>
                        <a:t>Oct. 13</a:t>
                      </a:r>
                      <a:r>
                        <a:rPr lang="en-US" b="0" baseline="30000" dirty="0" smtClean="0">
                          <a:solidFill>
                            <a:schemeClr val="tx1"/>
                          </a:solidFill>
                        </a:rPr>
                        <a:t>th</a:t>
                      </a:r>
                      <a:r>
                        <a:rPr lang="en-US" b="0" baseline="0" dirty="0" smtClean="0">
                          <a:solidFill>
                            <a:schemeClr val="tx1"/>
                          </a:solidFill>
                        </a:rPr>
                        <a:t> – 15</a:t>
                      </a:r>
                      <a:r>
                        <a:rPr lang="en-US" b="0" baseline="30000" dirty="0" smtClean="0">
                          <a:solidFill>
                            <a:schemeClr val="tx1"/>
                          </a:solidFill>
                        </a:rPr>
                        <a:t>th</a:t>
                      </a:r>
                      <a:r>
                        <a:rPr lang="en-US" b="0" baseline="0" dirty="0" smtClean="0">
                          <a:solidFill>
                            <a:schemeClr val="tx1"/>
                          </a:solidFill>
                        </a:rPr>
                        <a:t> </a:t>
                      </a:r>
                    </a:p>
                    <a:p>
                      <a:r>
                        <a:rPr lang="en-US" b="0" baseline="0" dirty="0" smtClean="0">
                          <a:solidFill>
                            <a:schemeClr val="tx1"/>
                          </a:solidFill>
                        </a:rPr>
                        <a:t>Week of Fall Break!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0"/>
                        </a:spcAft>
                      </a:pPr>
                      <a:endParaRPr lang="en-US" sz="1100" b="0" dirty="0">
                        <a:solidFill>
                          <a:schemeClr val="tx1"/>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kern="1200" dirty="0" smtClean="0">
                          <a:solidFill>
                            <a:schemeClr val="dk1"/>
                          </a:solidFill>
                          <a:latin typeface="+mn-lt"/>
                          <a:ea typeface="+mn-ea"/>
                          <a:cs typeface="+mn-cs"/>
                        </a:rPr>
                        <a:t>Place Value</a:t>
                      </a:r>
                    </a:p>
                    <a:p>
                      <a:r>
                        <a:rPr lang="en-US" sz="1100" kern="1200" dirty="0" smtClean="0">
                          <a:solidFill>
                            <a:schemeClr val="dk1"/>
                          </a:solidFill>
                          <a:latin typeface="+mn-lt"/>
                          <a:ea typeface="+mn-ea"/>
                          <a:cs typeface="+mn-cs"/>
                        </a:rPr>
                        <a:t>Standard:  2.NBT.8</a:t>
                      </a:r>
                    </a:p>
                    <a:p>
                      <a:r>
                        <a:rPr lang="en-US" sz="1100" kern="1200" dirty="0" smtClean="0">
                          <a:solidFill>
                            <a:schemeClr val="dk1"/>
                          </a:solidFill>
                          <a:latin typeface="+mn-lt"/>
                          <a:ea typeface="+mn-ea"/>
                          <a:cs typeface="+mn-cs"/>
                        </a:rPr>
                        <a:t>Mentally add 10 or 100 to a given number 100 – 900, and mentally subtract 10 or 100 from a given number 100 -900.</a:t>
                      </a:r>
                    </a:p>
                    <a:p>
                      <a:endParaRPr lang="en-US" sz="1200" b="1"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100" dirty="0" smtClean="0"/>
                        <a:t>Arts</a:t>
                      </a:r>
                      <a:r>
                        <a:rPr lang="en-US" sz="1100" baseline="0" dirty="0" smtClean="0"/>
                        <a:t> and Movement</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dirty="0" smtClean="0">
                          <a:solidFill>
                            <a:schemeClr val="tx1"/>
                          </a:solidFill>
                        </a:rPr>
                        <a:t>Math:</a:t>
                      </a:r>
                    </a:p>
                    <a:p>
                      <a:r>
                        <a:rPr lang="en-US" sz="1200" b="0" dirty="0" smtClean="0">
                          <a:solidFill>
                            <a:schemeClr val="tx1"/>
                          </a:solidFill>
                        </a:rPr>
                        <a:t>Place Value Post </a:t>
                      </a:r>
                    </a:p>
                    <a:p>
                      <a:r>
                        <a:rPr lang="en-US" sz="1200" b="0" dirty="0" smtClean="0">
                          <a:solidFill>
                            <a:schemeClr val="tx1"/>
                          </a:solidFill>
                        </a:rPr>
                        <a:t>Numbers to 1000 Pre</a:t>
                      </a:r>
                    </a:p>
                    <a:p>
                      <a:r>
                        <a:rPr lang="en-US" sz="1200" b="1" dirty="0" smtClean="0">
                          <a:solidFill>
                            <a:schemeClr val="tx1"/>
                          </a:solidFill>
                        </a:rPr>
                        <a:t>Literacy:</a:t>
                      </a:r>
                    </a:p>
                    <a:p>
                      <a:endParaRPr lang="en-US" sz="1200" b="1" dirty="0" smtClean="0">
                        <a:solidFill>
                          <a:schemeClr val="tx1"/>
                        </a:solidFill>
                      </a:endParaRPr>
                    </a:p>
                    <a:p>
                      <a:r>
                        <a:rPr lang="en-US" sz="1200" b="1" dirty="0" smtClean="0">
                          <a:solidFill>
                            <a:schemeClr val="tx1"/>
                          </a:solidFill>
                        </a:rPr>
                        <a:t>Re Teach:</a:t>
                      </a:r>
                    </a:p>
                    <a:p>
                      <a:r>
                        <a:rPr lang="en-US" sz="1200" b="0" dirty="0" smtClean="0">
                          <a:solidFill>
                            <a:schemeClr val="tx1"/>
                          </a:solidFill>
                        </a:rPr>
                        <a:t>T:</a:t>
                      </a:r>
                    </a:p>
                    <a:p>
                      <a:r>
                        <a:rPr lang="en-US" sz="1200" b="0" dirty="0" err="1" smtClean="0">
                          <a:solidFill>
                            <a:schemeClr val="tx1"/>
                          </a:solidFill>
                        </a:rPr>
                        <a:t>Th</a:t>
                      </a:r>
                      <a:r>
                        <a:rPr lang="en-US" sz="1200" b="0" dirty="0" smtClean="0">
                          <a:solidFill>
                            <a:schemeClr val="tx1"/>
                          </a:solidFill>
                        </a:rPr>
                        <a:t>:</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676400">
                <a:tc>
                  <a:txBody>
                    <a:bodyPr/>
                    <a:lstStyle/>
                    <a:p>
                      <a:r>
                        <a:rPr lang="en-US" baseline="0" dirty="0" smtClean="0">
                          <a:solidFill>
                            <a:schemeClr val="tx1"/>
                          </a:solidFill>
                        </a:rPr>
                        <a:t>Week 8</a:t>
                      </a:r>
                    </a:p>
                    <a:p>
                      <a:r>
                        <a:rPr lang="en-US" baseline="0" dirty="0" smtClean="0">
                          <a:solidFill>
                            <a:schemeClr val="tx1"/>
                          </a:solidFill>
                        </a:rPr>
                        <a:t>Oct. 20</a:t>
                      </a:r>
                      <a:r>
                        <a:rPr lang="en-US" baseline="30000" dirty="0" smtClean="0">
                          <a:solidFill>
                            <a:schemeClr val="tx1"/>
                          </a:solidFill>
                        </a:rPr>
                        <a:t>th </a:t>
                      </a:r>
                      <a:r>
                        <a:rPr lang="en-US" baseline="0" dirty="0" smtClean="0">
                          <a:solidFill>
                            <a:schemeClr val="tx1"/>
                          </a:solidFill>
                        </a:rPr>
                        <a:t>– 23</a:t>
                      </a:r>
                      <a:r>
                        <a:rPr lang="en-US" baseline="30000" dirty="0" smtClean="0">
                          <a:solidFill>
                            <a:schemeClr val="tx1"/>
                          </a:solidFill>
                        </a:rPr>
                        <a:t>rd</a:t>
                      </a:r>
                      <a:r>
                        <a:rPr lang="en-US" baseline="0" dirty="0" smtClean="0">
                          <a:solidFill>
                            <a:schemeClr val="tx1"/>
                          </a:solidFill>
                        </a:rPr>
                        <a:t> </a:t>
                      </a:r>
                    </a:p>
                    <a:p>
                      <a:r>
                        <a:rPr lang="en-US" baseline="0" dirty="0" smtClean="0">
                          <a:solidFill>
                            <a:schemeClr val="tx1"/>
                          </a:solidFill>
                        </a:rPr>
                        <a:t>Super Storms</a:t>
                      </a:r>
                      <a:endParaRPr lang="en-US" baseline="30000" dirty="0" smtClean="0">
                        <a:solidFill>
                          <a:schemeClr val="tx1"/>
                        </a:solidFill>
                      </a:endParaRPr>
                    </a:p>
                    <a:p>
                      <a:endParaRPr lang="en-US" baseline="30000" dirty="0" smtClean="0">
                        <a:solidFill>
                          <a:schemeClr val="tx1"/>
                        </a:solidFill>
                      </a:endParaRPr>
                    </a:p>
                    <a:p>
                      <a:endParaRPr lang="en-US" baseline="30000" dirty="0" smtClean="0">
                        <a:solidFill>
                          <a:schemeClr val="tx1"/>
                        </a:solidFill>
                      </a:endParaRPr>
                    </a:p>
                    <a:p>
                      <a:endParaRPr lang="en-US" baseline="30000" dirty="0" smtClean="0">
                        <a:solidFill>
                          <a:schemeClr val="tx1"/>
                        </a:solidFill>
                      </a:endParaRPr>
                    </a:p>
                    <a:p>
                      <a:endParaRPr lang="en-US" baseline="300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0"/>
                        </a:spcAft>
                      </a:pPr>
                      <a:r>
                        <a:rPr lang="en-US" sz="1100" kern="1200" dirty="0" smtClean="0">
                          <a:solidFill>
                            <a:schemeClr val="dk1"/>
                          </a:solidFill>
                          <a:latin typeface="+mn-lt"/>
                          <a:ea typeface="+mn-ea"/>
                          <a:cs typeface="+mn-cs"/>
                        </a:rPr>
                        <a:t>EQ:  How do you know what a story is mostly about?</a:t>
                      </a:r>
                    </a:p>
                    <a:p>
                      <a:pPr marL="0" marR="0" algn="l">
                        <a:lnSpc>
                          <a:spcPct val="115000"/>
                        </a:lnSpc>
                        <a:spcBef>
                          <a:spcPts val="0"/>
                        </a:spcBef>
                        <a:spcAft>
                          <a:spcPts val="0"/>
                        </a:spcAft>
                      </a:pPr>
                      <a:endParaRPr lang="en-US" sz="1100" kern="1200" baseline="0" dirty="0" smtClean="0">
                        <a:solidFill>
                          <a:schemeClr val="dk1"/>
                        </a:solidFill>
                        <a:latin typeface="+mn-lt"/>
                        <a:ea typeface="+mn-ea"/>
                        <a:cs typeface="+mn-cs"/>
                      </a:endParaRPr>
                    </a:p>
                    <a:p>
                      <a:pPr marL="0" marR="0" algn="l">
                        <a:lnSpc>
                          <a:spcPct val="115000"/>
                        </a:lnSpc>
                        <a:spcBef>
                          <a:spcPts val="0"/>
                        </a:spcBef>
                        <a:spcAft>
                          <a:spcPts val="0"/>
                        </a:spcAft>
                      </a:pPr>
                      <a:r>
                        <a:rPr lang="en-US" sz="1100" kern="1200" baseline="0" dirty="0" smtClean="0">
                          <a:solidFill>
                            <a:schemeClr val="dk1"/>
                          </a:solidFill>
                          <a:latin typeface="+mn-lt"/>
                          <a:ea typeface="+mn-ea"/>
                          <a:cs typeface="+mn-cs"/>
                        </a:rPr>
                        <a:t>Compound words</a:t>
                      </a:r>
                    </a:p>
                    <a:p>
                      <a:pPr marL="0" marR="0" algn="l">
                        <a:lnSpc>
                          <a:spcPct val="115000"/>
                        </a:lnSpc>
                        <a:spcBef>
                          <a:spcPts val="0"/>
                        </a:spcBef>
                        <a:spcAft>
                          <a:spcPts val="0"/>
                        </a:spcAft>
                      </a:pPr>
                      <a:r>
                        <a:rPr lang="en-US" sz="1100" kern="1200" baseline="0" dirty="0" smtClean="0">
                          <a:solidFill>
                            <a:schemeClr val="dk1"/>
                          </a:solidFill>
                          <a:latin typeface="+mn-lt"/>
                          <a:ea typeface="+mn-ea"/>
                          <a:cs typeface="+mn-cs"/>
                        </a:rPr>
                        <a:t>What is a verb?</a:t>
                      </a:r>
                    </a:p>
                    <a:p>
                      <a:pPr marL="0" marR="0" algn="l">
                        <a:lnSpc>
                          <a:spcPct val="115000"/>
                        </a:lnSpc>
                        <a:spcBef>
                          <a:spcPts val="0"/>
                        </a:spcBef>
                        <a:spcAft>
                          <a:spcPts val="0"/>
                        </a:spcAft>
                      </a:pPr>
                      <a:r>
                        <a:rPr lang="en-US" sz="1100" kern="1200" baseline="0" dirty="0" smtClean="0">
                          <a:solidFill>
                            <a:schemeClr val="dk1"/>
                          </a:solidFill>
                          <a:latin typeface="+mn-lt"/>
                          <a:ea typeface="+mn-ea"/>
                          <a:cs typeface="+mn-cs"/>
                        </a:rPr>
                        <a:t>Consonant digraphs: </a:t>
                      </a:r>
                      <a:r>
                        <a:rPr lang="en-US" sz="1100" kern="1200" baseline="0" dirty="0" err="1" smtClean="0">
                          <a:solidFill>
                            <a:schemeClr val="dk1"/>
                          </a:solidFill>
                          <a:latin typeface="+mn-lt"/>
                          <a:ea typeface="+mn-ea"/>
                          <a:cs typeface="+mn-cs"/>
                        </a:rPr>
                        <a:t>th</a:t>
                      </a:r>
                      <a:r>
                        <a:rPr lang="en-US" sz="1100" kern="1200" baseline="0" dirty="0" smtClean="0">
                          <a:solidFill>
                            <a:schemeClr val="dk1"/>
                          </a:solidFill>
                          <a:latin typeface="+mn-lt"/>
                          <a:ea typeface="+mn-ea"/>
                          <a:cs typeface="+mn-cs"/>
                        </a:rPr>
                        <a:t>, </a:t>
                      </a:r>
                      <a:r>
                        <a:rPr lang="en-US" sz="1100" kern="1200" baseline="0" dirty="0" err="1" smtClean="0">
                          <a:solidFill>
                            <a:schemeClr val="dk1"/>
                          </a:solidFill>
                          <a:latin typeface="+mn-lt"/>
                          <a:ea typeface="+mn-ea"/>
                          <a:cs typeface="+mn-cs"/>
                        </a:rPr>
                        <a:t>sh</a:t>
                      </a:r>
                      <a:r>
                        <a:rPr lang="en-US" sz="1100" kern="1200" baseline="0" dirty="0" smtClean="0">
                          <a:solidFill>
                            <a:schemeClr val="dk1"/>
                          </a:solidFill>
                          <a:latin typeface="+mn-lt"/>
                          <a:ea typeface="+mn-ea"/>
                          <a:cs typeface="+mn-cs"/>
                        </a:rPr>
                        <a:t>, </a:t>
                      </a:r>
                      <a:r>
                        <a:rPr lang="en-US" sz="1100" kern="1200" baseline="0" dirty="0" err="1" smtClean="0">
                          <a:solidFill>
                            <a:schemeClr val="dk1"/>
                          </a:solidFill>
                          <a:latin typeface="+mn-lt"/>
                          <a:ea typeface="+mn-ea"/>
                          <a:cs typeface="+mn-cs"/>
                        </a:rPr>
                        <a:t>wh</a:t>
                      </a:r>
                      <a:r>
                        <a:rPr lang="en-US" sz="1100" kern="1200" baseline="0" dirty="0" smtClean="0">
                          <a:solidFill>
                            <a:schemeClr val="dk1"/>
                          </a:solidFill>
                          <a:latin typeface="+mn-lt"/>
                          <a:ea typeface="+mn-ea"/>
                          <a:cs typeface="+mn-cs"/>
                        </a:rPr>
                        <a:t>, </a:t>
                      </a:r>
                      <a:r>
                        <a:rPr lang="en-US" sz="1100" kern="1200" baseline="0" dirty="0" err="1" smtClean="0">
                          <a:solidFill>
                            <a:schemeClr val="dk1"/>
                          </a:solidFill>
                          <a:latin typeface="+mn-lt"/>
                          <a:ea typeface="+mn-ea"/>
                          <a:cs typeface="+mn-cs"/>
                        </a:rPr>
                        <a:t>ch</a:t>
                      </a:r>
                      <a:r>
                        <a:rPr lang="en-US" sz="1100" kern="1200" baseline="0" dirty="0" smtClean="0">
                          <a:solidFill>
                            <a:schemeClr val="dk1"/>
                          </a:solidFill>
                          <a:latin typeface="+mn-lt"/>
                          <a:ea typeface="+mn-ea"/>
                          <a:cs typeface="+mn-cs"/>
                        </a:rPr>
                        <a:t>, </a:t>
                      </a:r>
                      <a:r>
                        <a:rPr lang="en-US" sz="1100" kern="1200" baseline="0" dirty="0" err="1" smtClean="0">
                          <a:solidFill>
                            <a:schemeClr val="dk1"/>
                          </a:solidFill>
                          <a:latin typeface="+mn-lt"/>
                          <a:ea typeface="+mn-ea"/>
                          <a:cs typeface="+mn-cs"/>
                        </a:rPr>
                        <a:t>tch</a:t>
                      </a:r>
                      <a:r>
                        <a:rPr lang="en-US" sz="1100" kern="1200" baseline="0" dirty="0" smtClean="0">
                          <a:solidFill>
                            <a:schemeClr val="dk1"/>
                          </a:solidFill>
                          <a:latin typeface="+mn-lt"/>
                          <a:ea typeface="+mn-ea"/>
                          <a:cs typeface="+mn-cs"/>
                        </a:rPr>
                        <a:t>, ph</a:t>
                      </a:r>
                    </a:p>
                    <a:p>
                      <a:pPr marL="0" marR="0" algn="l">
                        <a:lnSpc>
                          <a:spcPct val="115000"/>
                        </a:lnSpc>
                        <a:spcBef>
                          <a:spcPts val="0"/>
                        </a:spcBef>
                        <a:spcAft>
                          <a:spcPts val="0"/>
                        </a:spcAft>
                      </a:pPr>
                      <a:r>
                        <a:rPr lang="en-US" sz="1100" kern="1200" baseline="0" dirty="0" smtClean="0">
                          <a:solidFill>
                            <a:schemeClr val="dk1"/>
                          </a:solidFill>
                          <a:latin typeface="+mn-lt"/>
                          <a:ea typeface="+mn-ea"/>
                          <a:cs typeface="+mn-cs"/>
                        </a:rPr>
                        <a:t>Base words and endings; s, </a:t>
                      </a:r>
                      <a:r>
                        <a:rPr lang="en-US" sz="1100" kern="1200" baseline="0" dirty="0" err="1" smtClean="0">
                          <a:solidFill>
                            <a:schemeClr val="dk1"/>
                          </a:solidFill>
                          <a:latin typeface="+mn-lt"/>
                          <a:ea typeface="+mn-ea"/>
                          <a:cs typeface="+mn-cs"/>
                        </a:rPr>
                        <a:t>ed</a:t>
                      </a:r>
                      <a:r>
                        <a:rPr lang="en-US" sz="1100" kern="1200" baseline="0" dirty="0" smtClean="0">
                          <a:solidFill>
                            <a:schemeClr val="dk1"/>
                          </a:solidFill>
                          <a:latin typeface="+mn-lt"/>
                          <a:ea typeface="+mn-ea"/>
                          <a:cs typeface="+mn-cs"/>
                        </a:rPr>
                        <a:t>, </a:t>
                      </a:r>
                      <a:r>
                        <a:rPr lang="en-US" sz="1100" kern="1200" baseline="0" dirty="0" err="1" smtClean="0">
                          <a:solidFill>
                            <a:schemeClr val="dk1"/>
                          </a:solidFill>
                          <a:latin typeface="+mn-lt"/>
                          <a:ea typeface="+mn-ea"/>
                          <a:cs typeface="+mn-cs"/>
                        </a:rPr>
                        <a:t>ing</a:t>
                      </a:r>
                      <a:endParaRPr lang="en-US" sz="1100" kern="1200" baseline="0" dirty="0" smtClean="0">
                        <a:solidFill>
                          <a:schemeClr val="dk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100" b="1" kern="1200" dirty="0" smtClean="0">
                          <a:solidFill>
                            <a:schemeClr val="dk1"/>
                          </a:solidFill>
                          <a:latin typeface="+mn-lt"/>
                          <a:ea typeface="+mn-ea"/>
                          <a:cs typeface="+mn-cs"/>
                        </a:rPr>
                        <a:t>Numbers</a:t>
                      </a:r>
                      <a:r>
                        <a:rPr lang="en-US" sz="1100" b="1" kern="1200" baseline="0" dirty="0" smtClean="0">
                          <a:solidFill>
                            <a:schemeClr val="dk1"/>
                          </a:solidFill>
                          <a:latin typeface="+mn-lt"/>
                          <a:ea typeface="+mn-ea"/>
                          <a:cs typeface="+mn-cs"/>
                        </a:rPr>
                        <a:t> to 1000</a:t>
                      </a:r>
                    </a:p>
                    <a:p>
                      <a:r>
                        <a:rPr lang="en-US" sz="1100" kern="1200" dirty="0" smtClean="0">
                          <a:solidFill>
                            <a:schemeClr val="dk1"/>
                          </a:solidFill>
                          <a:latin typeface="+mn-lt"/>
                          <a:ea typeface="+mn-ea"/>
                          <a:cs typeface="+mn-cs"/>
                        </a:rPr>
                        <a:t>Standard: 2.NBT.1</a:t>
                      </a:r>
                    </a:p>
                    <a:p>
                      <a:r>
                        <a:rPr lang="en-US" sz="1100" kern="1200" dirty="0" smtClean="0">
                          <a:solidFill>
                            <a:schemeClr val="dk1"/>
                          </a:solidFill>
                          <a:latin typeface="+mn-lt"/>
                          <a:ea typeface="+mn-ea"/>
                          <a:cs typeface="+mn-cs"/>
                        </a:rPr>
                        <a:t>Count within 1000; skip-count by 5s, 10s, and 100s</a:t>
                      </a:r>
                    </a:p>
                    <a:p>
                      <a:endParaRPr lang="en-US" sz="1100" b="1"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1000"/>
                        </a:spcAft>
                      </a:pPr>
                      <a:r>
                        <a:rPr lang="en-US" sz="1100" dirty="0" smtClean="0">
                          <a:latin typeface="Calibri"/>
                          <a:ea typeface="Calibri"/>
                          <a:cs typeface="Times New Roman"/>
                        </a:rPr>
                        <a:t>Write to inform: Informational paragraph</a:t>
                      </a:r>
                      <a:endParaRPr lang="en-US" sz="1100" dirty="0">
                        <a:latin typeface="Calibri"/>
                        <a:ea typeface="Calibri"/>
                        <a:cs typeface="Times New Roman"/>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smtClean="0"/>
                        <a:t>Arts and Movement</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dirty="0" smtClean="0">
                          <a:solidFill>
                            <a:schemeClr val="tx1"/>
                          </a:solidFill>
                        </a:rPr>
                        <a:t>Math:</a:t>
                      </a:r>
                    </a:p>
                    <a:p>
                      <a:r>
                        <a:rPr lang="en-US" sz="1200" b="1" dirty="0" smtClean="0">
                          <a:solidFill>
                            <a:schemeClr val="tx1"/>
                          </a:solidFill>
                        </a:rPr>
                        <a:t>Literacy:</a:t>
                      </a:r>
                    </a:p>
                    <a:p>
                      <a:r>
                        <a:rPr lang="en-US" sz="1200" dirty="0" smtClean="0">
                          <a:solidFill>
                            <a:schemeClr val="tx1"/>
                          </a:solidFill>
                        </a:rPr>
                        <a:t>Spelling</a:t>
                      </a:r>
                      <a:r>
                        <a:rPr lang="en-US" sz="1200" baseline="0" dirty="0" smtClean="0">
                          <a:solidFill>
                            <a:schemeClr val="tx1"/>
                          </a:solidFill>
                        </a:rPr>
                        <a:t> week 8</a:t>
                      </a:r>
                    </a:p>
                    <a:p>
                      <a:r>
                        <a:rPr lang="en-US" sz="1200" baseline="0" dirty="0" err="1" smtClean="0">
                          <a:solidFill>
                            <a:schemeClr val="tx1"/>
                          </a:solidFill>
                        </a:rPr>
                        <a:t>Compund</a:t>
                      </a:r>
                      <a:r>
                        <a:rPr lang="en-US" sz="1200" baseline="0" dirty="0" smtClean="0">
                          <a:solidFill>
                            <a:schemeClr val="tx1"/>
                          </a:solidFill>
                        </a:rPr>
                        <a:t> Words</a:t>
                      </a:r>
                    </a:p>
                    <a:p>
                      <a:endParaRPr lang="en-US" sz="1200" dirty="0" smtClean="0">
                        <a:solidFill>
                          <a:schemeClr val="tx1"/>
                        </a:solidFill>
                      </a:endParaRPr>
                    </a:p>
                    <a:p>
                      <a:r>
                        <a:rPr lang="en-US" sz="1200" b="1" dirty="0" smtClean="0">
                          <a:solidFill>
                            <a:schemeClr val="tx1"/>
                          </a:solidFill>
                        </a:rPr>
                        <a:t>Re Teach:</a:t>
                      </a:r>
                    </a:p>
                    <a:p>
                      <a:r>
                        <a:rPr lang="en-US" sz="1200" dirty="0" smtClean="0">
                          <a:solidFill>
                            <a:schemeClr val="tx1"/>
                          </a:solidFill>
                        </a:rPr>
                        <a:t>T:</a:t>
                      </a:r>
                    </a:p>
                    <a:p>
                      <a:r>
                        <a:rPr lang="en-US" sz="1200" dirty="0" err="1" smtClean="0">
                          <a:solidFill>
                            <a:schemeClr val="tx1"/>
                          </a:solidFill>
                        </a:rPr>
                        <a:t>Th</a:t>
                      </a:r>
                      <a:r>
                        <a:rPr lang="en-US" sz="1200" dirty="0" smtClean="0">
                          <a:solidFill>
                            <a:schemeClr val="tx1"/>
                          </a:solidFill>
                        </a:rPr>
                        <a:t>:</a:t>
                      </a:r>
                    </a:p>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880772">
                <a:tc>
                  <a:txBody>
                    <a:bodyPr/>
                    <a:lstStyle/>
                    <a:p>
                      <a:r>
                        <a:rPr lang="en-US" baseline="0" dirty="0" smtClean="0">
                          <a:solidFill>
                            <a:schemeClr val="tx1"/>
                          </a:solidFill>
                        </a:rPr>
                        <a:t>Week 9</a:t>
                      </a:r>
                    </a:p>
                    <a:p>
                      <a:r>
                        <a:rPr lang="en-US" baseline="0" dirty="0" smtClean="0">
                          <a:solidFill>
                            <a:schemeClr val="tx1"/>
                          </a:solidFill>
                        </a:rPr>
                        <a:t>Oct. 27</a:t>
                      </a:r>
                      <a:r>
                        <a:rPr lang="en-US" baseline="30000" dirty="0" smtClean="0">
                          <a:solidFill>
                            <a:schemeClr val="tx1"/>
                          </a:solidFill>
                        </a:rPr>
                        <a:t>th</a:t>
                      </a:r>
                      <a:r>
                        <a:rPr lang="en-US" baseline="0" dirty="0" smtClean="0">
                          <a:solidFill>
                            <a:schemeClr val="tx1"/>
                          </a:solidFill>
                        </a:rPr>
                        <a:t> – 31</a:t>
                      </a:r>
                      <a:r>
                        <a:rPr lang="en-US" baseline="30000" dirty="0" smtClean="0">
                          <a:solidFill>
                            <a:schemeClr val="tx1"/>
                          </a:solidFill>
                        </a:rPr>
                        <a:t>st</a:t>
                      </a:r>
                      <a:endParaRPr lang="en-US" baseline="0" dirty="0" smtClean="0">
                        <a:solidFill>
                          <a:schemeClr val="tx1"/>
                        </a:solidFill>
                      </a:endParaRPr>
                    </a:p>
                    <a:p>
                      <a:r>
                        <a:rPr lang="en-US" baseline="0" dirty="0" smtClean="0">
                          <a:solidFill>
                            <a:schemeClr val="tx1"/>
                          </a:solidFill>
                        </a:rPr>
                        <a:t>How the Chipmunk got his Stripes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0"/>
                        </a:spcAft>
                      </a:pPr>
                      <a:r>
                        <a:rPr lang="en-US" sz="1100" kern="1200" dirty="0" smtClean="0">
                          <a:solidFill>
                            <a:schemeClr val="dk1"/>
                          </a:solidFill>
                          <a:latin typeface="+mn-lt"/>
                          <a:ea typeface="+mn-ea"/>
                          <a:cs typeface="+mn-cs"/>
                        </a:rPr>
                        <a:t>EQ:  What can you learn from the way a character acts?</a:t>
                      </a:r>
                    </a:p>
                    <a:p>
                      <a:pPr marL="0" marR="0" algn="l">
                        <a:lnSpc>
                          <a:spcPct val="115000"/>
                        </a:lnSpc>
                        <a:spcBef>
                          <a:spcPts val="0"/>
                        </a:spcBef>
                        <a:spcAft>
                          <a:spcPts val="0"/>
                        </a:spcAft>
                      </a:pPr>
                      <a:endParaRPr lang="en-US" sz="1100" kern="1200" dirty="0" smtClean="0">
                        <a:solidFill>
                          <a:schemeClr val="dk1"/>
                        </a:solidFill>
                        <a:latin typeface="+mn-lt"/>
                        <a:ea typeface="+mn-ea"/>
                        <a:cs typeface="+mn-cs"/>
                      </a:endParaRPr>
                    </a:p>
                    <a:p>
                      <a:pPr marL="0" marR="0" algn="l">
                        <a:lnSpc>
                          <a:spcPct val="115000"/>
                        </a:lnSpc>
                        <a:spcBef>
                          <a:spcPts val="0"/>
                        </a:spcBef>
                        <a:spcAft>
                          <a:spcPts val="0"/>
                        </a:spcAft>
                      </a:pPr>
                      <a:r>
                        <a:rPr lang="en-US" sz="1100" kern="1200" dirty="0" smtClean="0">
                          <a:solidFill>
                            <a:schemeClr val="dk1"/>
                          </a:solidFill>
                          <a:latin typeface="+mn-lt"/>
                          <a:ea typeface="+mn-ea"/>
                          <a:cs typeface="+mn-cs"/>
                        </a:rPr>
                        <a:t>Synonyms</a:t>
                      </a:r>
                    </a:p>
                    <a:p>
                      <a:pPr marL="0" marR="0" algn="l">
                        <a:lnSpc>
                          <a:spcPct val="115000"/>
                        </a:lnSpc>
                        <a:spcBef>
                          <a:spcPts val="0"/>
                        </a:spcBef>
                        <a:spcAft>
                          <a:spcPts val="0"/>
                        </a:spcAft>
                      </a:pPr>
                      <a:r>
                        <a:rPr lang="en-US" sz="1100" kern="1200" dirty="0" smtClean="0">
                          <a:solidFill>
                            <a:schemeClr val="dk1"/>
                          </a:solidFill>
                          <a:latin typeface="+mn-lt"/>
                          <a:ea typeface="+mn-ea"/>
                          <a:cs typeface="+mn-cs"/>
                        </a:rPr>
                        <a:t>Verbs in the present</a:t>
                      </a:r>
                    </a:p>
                    <a:p>
                      <a:pPr marL="0" marR="0" algn="l">
                        <a:lnSpc>
                          <a:spcPct val="115000"/>
                        </a:lnSpc>
                        <a:spcBef>
                          <a:spcPts val="0"/>
                        </a:spcBef>
                        <a:spcAft>
                          <a:spcPts val="0"/>
                        </a:spcAft>
                      </a:pPr>
                      <a:r>
                        <a:rPr lang="en-US" sz="1100" kern="1200" dirty="0" smtClean="0">
                          <a:solidFill>
                            <a:schemeClr val="dk1"/>
                          </a:solidFill>
                          <a:latin typeface="+mn-lt"/>
                          <a:ea typeface="+mn-ea"/>
                          <a:cs typeface="+mn-cs"/>
                        </a:rPr>
                        <a:t>Base</a:t>
                      </a:r>
                      <a:r>
                        <a:rPr lang="en-US" sz="1100" kern="1200" baseline="0" dirty="0" smtClean="0">
                          <a:solidFill>
                            <a:schemeClr val="dk1"/>
                          </a:solidFill>
                          <a:latin typeface="+mn-lt"/>
                          <a:ea typeface="+mn-ea"/>
                          <a:cs typeface="+mn-cs"/>
                        </a:rPr>
                        <a:t> words and endings </a:t>
                      </a:r>
                      <a:r>
                        <a:rPr lang="en-US" sz="1100" kern="1200" baseline="0" dirty="0" err="1" smtClean="0">
                          <a:solidFill>
                            <a:schemeClr val="dk1"/>
                          </a:solidFill>
                          <a:latin typeface="+mn-lt"/>
                          <a:ea typeface="+mn-ea"/>
                          <a:cs typeface="+mn-cs"/>
                        </a:rPr>
                        <a:t>ed</a:t>
                      </a:r>
                      <a:r>
                        <a:rPr lang="en-US" sz="1100" kern="1200" baseline="0" dirty="0" smtClean="0">
                          <a:solidFill>
                            <a:schemeClr val="dk1"/>
                          </a:solidFill>
                          <a:latin typeface="+mn-lt"/>
                          <a:ea typeface="+mn-ea"/>
                          <a:cs typeface="+mn-cs"/>
                        </a:rPr>
                        <a:t>, </a:t>
                      </a:r>
                      <a:r>
                        <a:rPr lang="en-US" sz="1100" kern="1200" baseline="0" dirty="0" err="1" smtClean="0">
                          <a:solidFill>
                            <a:schemeClr val="dk1"/>
                          </a:solidFill>
                          <a:latin typeface="+mn-lt"/>
                          <a:ea typeface="+mn-ea"/>
                          <a:cs typeface="+mn-cs"/>
                        </a:rPr>
                        <a:t>ing</a:t>
                      </a:r>
                      <a:endParaRPr lang="en-US" sz="1100" kern="1200" baseline="0" dirty="0" smtClean="0">
                        <a:solidFill>
                          <a:schemeClr val="dk1"/>
                        </a:solidFill>
                        <a:latin typeface="+mn-lt"/>
                        <a:ea typeface="+mn-ea"/>
                        <a:cs typeface="+mn-cs"/>
                      </a:endParaRPr>
                    </a:p>
                    <a:p>
                      <a:pPr marL="0" marR="0" algn="l">
                        <a:lnSpc>
                          <a:spcPct val="115000"/>
                        </a:lnSpc>
                        <a:spcBef>
                          <a:spcPts val="0"/>
                        </a:spcBef>
                        <a:spcAft>
                          <a:spcPts val="0"/>
                        </a:spcAft>
                      </a:pPr>
                      <a:r>
                        <a:rPr lang="en-US" sz="1100" kern="1200" baseline="0" dirty="0" err="1" smtClean="0">
                          <a:solidFill>
                            <a:schemeClr val="dk1"/>
                          </a:solidFill>
                          <a:latin typeface="+mn-lt"/>
                          <a:ea typeface="+mn-ea"/>
                          <a:cs typeface="+mn-cs"/>
                        </a:rPr>
                        <a:t>cv</a:t>
                      </a:r>
                      <a:r>
                        <a:rPr lang="en-US" sz="1100" kern="1200" baseline="0" dirty="0" smtClean="0">
                          <a:solidFill>
                            <a:schemeClr val="dk1"/>
                          </a:solidFill>
                          <a:latin typeface="+mn-lt"/>
                          <a:ea typeface="+mn-ea"/>
                          <a:cs typeface="+mn-cs"/>
                        </a:rPr>
                        <a:t> syllable pattern</a:t>
                      </a:r>
                      <a:endParaRPr lang="en-US" sz="11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kern="1200" dirty="0" smtClean="0">
                          <a:solidFill>
                            <a:schemeClr val="dk1"/>
                          </a:solidFill>
                          <a:latin typeface="+mn-lt"/>
                          <a:ea typeface="+mn-ea"/>
                          <a:cs typeface="+mn-cs"/>
                        </a:rPr>
                        <a:t>Numbers to 1000</a:t>
                      </a:r>
                    </a:p>
                    <a:p>
                      <a:r>
                        <a:rPr lang="en-US" sz="1100" kern="1200" dirty="0" smtClean="0">
                          <a:solidFill>
                            <a:schemeClr val="dk1"/>
                          </a:solidFill>
                          <a:latin typeface="+mn-lt"/>
                          <a:ea typeface="+mn-ea"/>
                          <a:cs typeface="+mn-cs"/>
                        </a:rPr>
                        <a:t>Standard: 2.OA.3</a:t>
                      </a:r>
                    </a:p>
                    <a:p>
                      <a:r>
                        <a:rPr lang="en-US" sz="1100" kern="1200" dirty="0" smtClean="0">
                          <a:solidFill>
                            <a:schemeClr val="dk1"/>
                          </a:solidFill>
                          <a:latin typeface="+mn-lt"/>
                          <a:ea typeface="+mn-ea"/>
                          <a:cs typeface="+mn-cs"/>
                        </a:rPr>
                        <a:t>Determine whether a group of objects(up to 20) has an odd or even number members, e.g., by pairing objects or counting them by 2s; write an equation to express an even number as a sum to two equal addends.</a:t>
                      </a:r>
                    </a:p>
                    <a:p>
                      <a:endParaRPr lang="en-US" sz="1200" b="1"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1000"/>
                        </a:spcAft>
                      </a:pPr>
                      <a:r>
                        <a:rPr lang="en-US" sz="1100" dirty="0" smtClean="0">
                          <a:latin typeface="Calibri"/>
                          <a:ea typeface="Calibri"/>
                          <a:cs typeface="Times New Roman"/>
                        </a:rPr>
                        <a:t>Write to inform: Instructions</a:t>
                      </a:r>
                      <a:endParaRPr lang="en-US" sz="1100" dirty="0">
                        <a:latin typeface="Calibri"/>
                        <a:ea typeface="Calibri"/>
                        <a:cs typeface="Times New Roman"/>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smtClean="0"/>
                        <a:t>Health and Drugs/Media</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dirty="0" smtClean="0">
                          <a:solidFill>
                            <a:schemeClr val="tx1"/>
                          </a:solidFill>
                        </a:rPr>
                        <a:t>Math:</a:t>
                      </a:r>
                    </a:p>
                    <a:p>
                      <a:r>
                        <a:rPr lang="en-US" sz="1200" b="0" dirty="0" smtClean="0">
                          <a:solidFill>
                            <a:schemeClr val="tx1"/>
                          </a:solidFill>
                        </a:rPr>
                        <a:t>Numbers</a:t>
                      </a:r>
                      <a:r>
                        <a:rPr lang="en-US" sz="1200" b="0" baseline="0" dirty="0" smtClean="0">
                          <a:solidFill>
                            <a:schemeClr val="tx1"/>
                          </a:solidFill>
                        </a:rPr>
                        <a:t> to 1000 post</a:t>
                      </a:r>
                    </a:p>
                    <a:p>
                      <a:r>
                        <a:rPr lang="en-US" sz="1200" b="0" baseline="0" dirty="0" smtClean="0">
                          <a:solidFill>
                            <a:schemeClr val="tx1"/>
                          </a:solidFill>
                        </a:rPr>
                        <a:t>Data and graphing pre</a:t>
                      </a:r>
                      <a:endParaRPr lang="en-US" sz="1200" b="0" dirty="0" smtClean="0">
                        <a:solidFill>
                          <a:schemeClr val="tx1"/>
                        </a:solidFill>
                      </a:endParaRPr>
                    </a:p>
                    <a:p>
                      <a:r>
                        <a:rPr lang="en-US" sz="1200" b="1" dirty="0" smtClean="0">
                          <a:solidFill>
                            <a:schemeClr val="tx1"/>
                          </a:solidFill>
                        </a:rPr>
                        <a:t>Literacy:</a:t>
                      </a:r>
                    </a:p>
                    <a:p>
                      <a:r>
                        <a:rPr lang="en-US" sz="1200" b="0" dirty="0" smtClean="0">
                          <a:solidFill>
                            <a:schemeClr val="tx1"/>
                          </a:solidFill>
                        </a:rPr>
                        <a:t>Spelling week 9</a:t>
                      </a:r>
                    </a:p>
                    <a:p>
                      <a:r>
                        <a:rPr lang="en-US" sz="1200" b="0" dirty="0" smtClean="0">
                          <a:solidFill>
                            <a:schemeClr val="tx1"/>
                          </a:solidFill>
                        </a:rPr>
                        <a:t>Using a glossary</a:t>
                      </a:r>
                    </a:p>
                    <a:p>
                      <a:endParaRPr lang="en-US" sz="1200" b="0" dirty="0" smtClean="0">
                        <a:solidFill>
                          <a:schemeClr val="tx1"/>
                        </a:solidFill>
                      </a:endParaRPr>
                    </a:p>
                    <a:p>
                      <a:r>
                        <a:rPr lang="en-US" sz="1200" b="1" dirty="0" smtClean="0">
                          <a:solidFill>
                            <a:schemeClr val="tx1"/>
                          </a:solidFill>
                        </a:rPr>
                        <a:t>Re Teach:</a:t>
                      </a:r>
                    </a:p>
                    <a:p>
                      <a:r>
                        <a:rPr lang="en-US" sz="1200" dirty="0" smtClean="0">
                          <a:solidFill>
                            <a:schemeClr val="tx1"/>
                          </a:solidFill>
                        </a:rPr>
                        <a:t>T:</a:t>
                      </a:r>
                    </a:p>
                    <a:p>
                      <a:r>
                        <a:rPr lang="en-US" sz="1200" dirty="0" err="1" smtClean="0">
                          <a:solidFill>
                            <a:schemeClr val="tx1"/>
                          </a:solidFill>
                        </a:rPr>
                        <a:t>Th</a:t>
                      </a:r>
                      <a:r>
                        <a:rPr lang="en-US" sz="1200" dirty="0" smtClean="0">
                          <a:solidFill>
                            <a:schemeClr val="tx1"/>
                          </a:solidFill>
                        </a:rPr>
                        <a:t>:</a:t>
                      </a:r>
                    </a:p>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0"/>
          <a:ext cx="9144000" cy="7680960"/>
        </p:xfrm>
        <a:graphic>
          <a:graphicData uri="http://schemas.openxmlformats.org/drawingml/2006/table">
            <a:tbl>
              <a:tblPr firstRow="1" bandRow="1">
                <a:tableStyleId>{5C22544A-7EE6-4342-B048-85BDC9FD1C3A}</a:tableStyleId>
              </a:tblPr>
              <a:tblGrid>
                <a:gridCol w="1604210"/>
                <a:gridCol w="1977190"/>
                <a:gridCol w="1600200"/>
                <a:gridCol w="1371600"/>
                <a:gridCol w="1066800"/>
                <a:gridCol w="1524000"/>
              </a:tblGrid>
              <a:tr h="2558480">
                <a:tc>
                  <a:txBody>
                    <a:bodyPr/>
                    <a:lstStyle/>
                    <a:p>
                      <a:r>
                        <a:rPr lang="en-US" b="0" baseline="0" dirty="0" smtClean="0">
                          <a:solidFill>
                            <a:schemeClr val="tx1"/>
                          </a:solidFill>
                        </a:rPr>
                        <a:t>Week 10</a:t>
                      </a:r>
                    </a:p>
                    <a:p>
                      <a:r>
                        <a:rPr lang="en-US" b="0" baseline="0" dirty="0" smtClean="0">
                          <a:solidFill>
                            <a:schemeClr val="tx1"/>
                          </a:solidFill>
                        </a:rPr>
                        <a:t>Nov. 3</a:t>
                      </a:r>
                      <a:r>
                        <a:rPr lang="en-US" b="0" baseline="30000" dirty="0" smtClean="0">
                          <a:solidFill>
                            <a:schemeClr val="tx1"/>
                          </a:solidFill>
                        </a:rPr>
                        <a:t>rd</a:t>
                      </a:r>
                      <a:r>
                        <a:rPr lang="en-US" b="0" baseline="0" dirty="0" smtClean="0">
                          <a:solidFill>
                            <a:schemeClr val="tx1"/>
                          </a:solidFill>
                        </a:rPr>
                        <a:t> – 7</a:t>
                      </a:r>
                      <a:r>
                        <a:rPr lang="en-US" b="0" baseline="30000" dirty="0" smtClean="0">
                          <a:solidFill>
                            <a:schemeClr val="tx1"/>
                          </a:solidFill>
                        </a:rPr>
                        <a:t>th</a:t>
                      </a:r>
                      <a:r>
                        <a:rPr lang="en-US" b="0" baseline="0" dirty="0" smtClean="0">
                          <a:solidFill>
                            <a:schemeClr val="tx1"/>
                          </a:solidFill>
                        </a:rPr>
                        <a:t> </a:t>
                      </a:r>
                    </a:p>
                    <a:p>
                      <a:r>
                        <a:rPr lang="en-US" b="0" baseline="0" dirty="0" smtClean="0">
                          <a:solidFill>
                            <a:schemeClr val="tx1"/>
                          </a:solidFill>
                        </a:rPr>
                        <a:t>Jellies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0"/>
                        </a:spcAft>
                      </a:pPr>
                      <a:r>
                        <a:rPr lang="en-US" sz="1100" b="0" kern="1200" dirty="0" smtClean="0">
                          <a:solidFill>
                            <a:schemeClr val="tx1"/>
                          </a:solidFill>
                          <a:latin typeface="+mn-lt"/>
                          <a:ea typeface="+mn-ea"/>
                          <a:cs typeface="+mn-cs"/>
                        </a:rPr>
                        <a:t>EQ:  How do you know is if something is a fact or an opinion?</a:t>
                      </a:r>
                    </a:p>
                    <a:p>
                      <a:pPr marL="0" marR="0" algn="l">
                        <a:lnSpc>
                          <a:spcPct val="115000"/>
                        </a:lnSpc>
                        <a:spcBef>
                          <a:spcPts val="0"/>
                        </a:spcBef>
                        <a:spcAft>
                          <a:spcPts val="0"/>
                        </a:spcAft>
                      </a:pPr>
                      <a:endParaRPr lang="en-US" sz="1100" b="0" kern="1200" dirty="0" smtClean="0">
                        <a:solidFill>
                          <a:schemeClr val="tx1"/>
                        </a:solidFill>
                        <a:latin typeface="+mn-lt"/>
                        <a:ea typeface="+mn-ea"/>
                        <a:cs typeface="+mn-cs"/>
                      </a:endParaRPr>
                    </a:p>
                    <a:p>
                      <a:pPr marL="0" marR="0" algn="l">
                        <a:lnSpc>
                          <a:spcPct val="115000"/>
                        </a:lnSpc>
                        <a:spcBef>
                          <a:spcPts val="0"/>
                        </a:spcBef>
                        <a:spcAft>
                          <a:spcPts val="0"/>
                        </a:spcAft>
                      </a:pPr>
                      <a:r>
                        <a:rPr lang="en-US" sz="1100" b="0" kern="1200" dirty="0" smtClean="0">
                          <a:solidFill>
                            <a:schemeClr val="tx1"/>
                          </a:solidFill>
                          <a:latin typeface="+mn-lt"/>
                          <a:ea typeface="+mn-ea"/>
                          <a:cs typeface="+mn-cs"/>
                        </a:rPr>
                        <a:t>Base words and suffixes;</a:t>
                      </a:r>
                      <a:r>
                        <a:rPr lang="en-US" sz="1100" b="0" kern="1200" baseline="0" dirty="0" smtClean="0">
                          <a:solidFill>
                            <a:schemeClr val="tx1"/>
                          </a:solidFill>
                          <a:latin typeface="+mn-lt"/>
                          <a:ea typeface="+mn-ea"/>
                          <a:cs typeface="+mn-cs"/>
                        </a:rPr>
                        <a:t> </a:t>
                      </a:r>
                      <a:r>
                        <a:rPr lang="en-US" sz="1100" b="0" kern="1200" baseline="0" dirty="0" err="1" smtClean="0">
                          <a:solidFill>
                            <a:schemeClr val="tx1"/>
                          </a:solidFill>
                          <a:latin typeface="+mn-lt"/>
                          <a:ea typeface="+mn-ea"/>
                          <a:cs typeface="+mn-cs"/>
                        </a:rPr>
                        <a:t>er</a:t>
                      </a:r>
                      <a:r>
                        <a:rPr lang="en-US" sz="1100" b="0" kern="1200" baseline="0" dirty="0" smtClean="0">
                          <a:solidFill>
                            <a:schemeClr val="tx1"/>
                          </a:solidFill>
                          <a:latin typeface="+mn-lt"/>
                          <a:ea typeface="+mn-ea"/>
                          <a:cs typeface="+mn-cs"/>
                        </a:rPr>
                        <a:t>, </a:t>
                      </a:r>
                      <a:r>
                        <a:rPr lang="en-US" sz="1100" b="0" kern="1200" baseline="0" dirty="0" err="1" smtClean="0">
                          <a:solidFill>
                            <a:schemeClr val="tx1"/>
                          </a:solidFill>
                          <a:latin typeface="+mn-lt"/>
                          <a:ea typeface="+mn-ea"/>
                          <a:cs typeface="+mn-cs"/>
                        </a:rPr>
                        <a:t>est</a:t>
                      </a:r>
                      <a:endParaRPr lang="en-US" sz="1100" b="0" kern="1200" baseline="0" dirty="0" smtClean="0">
                        <a:solidFill>
                          <a:schemeClr val="tx1"/>
                        </a:solidFill>
                        <a:latin typeface="+mn-lt"/>
                        <a:ea typeface="+mn-ea"/>
                        <a:cs typeface="+mn-cs"/>
                      </a:endParaRPr>
                    </a:p>
                    <a:p>
                      <a:pPr marL="0" marR="0" algn="l">
                        <a:lnSpc>
                          <a:spcPct val="115000"/>
                        </a:lnSpc>
                        <a:spcBef>
                          <a:spcPts val="0"/>
                        </a:spcBef>
                        <a:spcAft>
                          <a:spcPts val="0"/>
                        </a:spcAft>
                      </a:pPr>
                      <a:r>
                        <a:rPr lang="en-US" sz="1100" b="0" kern="1200" baseline="0" dirty="0" smtClean="0">
                          <a:solidFill>
                            <a:schemeClr val="tx1"/>
                          </a:solidFill>
                          <a:latin typeface="+mn-lt"/>
                          <a:ea typeface="+mn-ea"/>
                          <a:cs typeface="+mn-cs"/>
                        </a:rPr>
                        <a:t>Contractions</a:t>
                      </a:r>
                    </a:p>
                    <a:p>
                      <a:pPr marL="0" marR="0" algn="l">
                        <a:lnSpc>
                          <a:spcPct val="115000"/>
                        </a:lnSpc>
                        <a:spcBef>
                          <a:spcPts val="0"/>
                        </a:spcBef>
                        <a:spcAft>
                          <a:spcPts val="0"/>
                        </a:spcAft>
                      </a:pPr>
                      <a:r>
                        <a:rPr lang="en-US" sz="1100" b="0" kern="1200" baseline="0" dirty="0" smtClean="0">
                          <a:solidFill>
                            <a:schemeClr val="tx1"/>
                          </a:solidFill>
                          <a:latin typeface="+mn-lt"/>
                          <a:ea typeface="+mn-ea"/>
                          <a:cs typeface="+mn-cs"/>
                        </a:rPr>
                        <a:t>Verbs: present, past, and future</a:t>
                      </a:r>
                      <a:endParaRPr lang="en-US" sz="1100" b="0" dirty="0">
                        <a:solidFill>
                          <a:schemeClr val="tx1"/>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kern="1200" dirty="0" smtClean="0">
                          <a:solidFill>
                            <a:schemeClr val="dk1"/>
                          </a:solidFill>
                          <a:latin typeface="+mn-lt"/>
                          <a:ea typeface="+mn-ea"/>
                          <a:cs typeface="+mn-cs"/>
                        </a:rPr>
                        <a:t>Data and Graphing</a:t>
                      </a:r>
                    </a:p>
                    <a:p>
                      <a:r>
                        <a:rPr lang="en-US" sz="1100" b="0" u="none" strike="noStrike" kern="1200" dirty="0" smtClean="0">
                          <a:solidFill>
                            <a:schemeClr val="tx1"/>
                          </a:solidFill>
                          <a:latin typeface="+mn-lt"/>
                          <a:ea typeface="+mn-ea"/>
                          <a:cs typeface="+mn-cs"/>
                        </a:rPr>
                        <a:t>2.MD.D.10</a:t>
                      </a:r>
                      <a:endParaRPr lang="en-US" sz="1100" b="0" u="none" kern="1200" dirty="0" smtClean="0">
                        <a:solidFill>
                          <a:schemeClr val="tx1"/>
                        </a:solidFill>
                        <a:latin typeface="+mn-lt"/>
                        <a:ea typeface="+mn-ea"/>
                        <a:cs typeface="+mn-cs"/>
                      </a:endParaRPr>
                    </a:p>
                    <a:p>
                      <a:r>
                        <a:rPr lang="en-US" sz="1100" b="0" u="none" kern="1200" dirty="0" smtClean="0">
                          <a:solidFill>
                            <a:schemeClr val="tx1"/>
                          </a:solidFill>
                          <a:latin typeface="+mn-lt"/>
                          <a:ea typeface="+mn-ea"/>
                          <a:cs typeface="+mn-cs"/>
                        </a:rPr>
                        <a:t>Draw a picture graph and a bar graph (with single-unit scale) to represent a data set with up to four categories. Solve simple put-together, take-apart, and compare problems</a:t>
                      </a:r>
                      <a:r>
                        <a:rPr lang="en-US" sz="1100" b="0" u="none" kern="1200" baseline="30000" dirty="0" smtClean="0">
                          <a:solidFill>
                            <a:schemeClr val="tx1"/>
                          </a:solidFill>
                          <a:latin typeface="+mn-lt"/>
                          <a:ea typeface="+mn-ea"/>
                          <a:cs typeface="+mn-cs"/>
                        </a:rPr>
                        <a:t>1</a:t>
                      </a:r>
                      <a:r>
                        <a:rPr lang="en-US" sz="1100" b="0" u="none" kern="1200" dirty="0" smtClean="0">
                          <a:solidFill>
                            <a:schemeClr val="tx1"/>
                          </a:solidFill>
                          <a:latin typeface="+mn-lt"/>
                          <a:ea typeface="+mn-ea"/>
                          <a:cs typeface="+mn-cs"/>
                        </a:rPr>
                        <a:t> using information presented in a bar graph.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100" b="0" dirty="0" smtClean="0">
                          <a:solidFill>
                            <a:schemeClr val="tx1"/>
                          </a:solidFill>
                        </a:rPr>
                        <a:t>Write to inform: Instructions</a:t>
                      </a:r>
                      <a:endParaRPr lang="en-US" sz="1100" b="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100" b="0" dirty="0" smtClean="0">
                          <a:solidFill>
                            <a:schemeClr val="tx1"/>
                          </a:solidFill>
                        </a:rPr>
                        <a:t>Health and Drugs/ Media</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dirty="0" smtClean="0">
                          <a:solidFill>
                            <a:schemeClr val="tx1"/>
                          </a:solidFill>
                        </a:rPr>
                        <a:t>Math:</a:t>
                      </a:r>
                    </a:p>
                    <a:p>
                      <a:r>
                        <a:rPr lang="en-US" sz="1200" b="1" dirty="0" smtClean="0">
                          <a:solidFill>
                            <a:schemeClr val="tx1"/>
                          </a:solidFill>
                        </a:rPr>
                        <a:t>Literacy:</a:t>
                      </a:r>
                    </a:p>
                    <a:p>
                      <a:r>
                        <a:rPr lang="en-US" sz="1200" b="0" dirty="0" smtClean="0">
                          <a:solidFill>
                            <a:schemeClr val="tx1"/>
                          </a:solidFill>
                        </a:rPr>
                        <a:t>Spelling</a:t>
                      </a:r>
                      <a:r>
                        <a:rPr lang="en-US" sz="1200" b="0" baseline="0" dirty="0" smtClean="0">
                          <a:solidFill>
                            <a:schemeClr val="tx1"/>
                          </a:solidFill>
                        </a:rPr>
                        <a:t> Week 10</a:t>
                      </a:r>
                    </a:p>
                    <a:p>
                      <a:r>
                        <a:rPr lang="en-US" sz="1200" b="0" baseline="0" dirty="0" smtClean="0">
                          <a:solidFill>
                            <a:schemeClr val="tx1"/>
                          </a:solidFill>
                        </a:rPr>
                        <a:t>Verbs</a:t>
                      </a:r>
                      <a:endParaRPr lang="en-US" sz="1200" b="0" dirty="0" smtClean="0">
                        <a:solidFill>
                          <a:schemeClr val="tx1"/>
                        </a:solidFill>
                      </a:endParaRPr>
                    </a:p>
                    <a:p>
                      <a:endParaRPr lang="en-US" sz="1200" b="0" dirty="0" smtClean="0">
                        <a:solidFill>
                          <a:schemeClr val="tx1"/>
                        </a:solidFill>
                      </a:endParaRPr>
                    </a:p>
                    <a:p>
                      <a:r>
                        <a:rPr lang="en-US" sz="1200" b="1" dirty="0" smtClean="0">
                          <a:solidFill>
                            <a:schemeClr val="tx1"/>
                          </a:solidFill>
                        </a:rPr>
                        <a:t>Re Teach:</a:t>
                      </a:r>
                    </a:p>
                    <a:p>
                      <a:r>
                        <a:rPr lang="en-US" sz="1200" b="0" dirty="0" smtClean="0">
                          <a:solidFill>
                            <a:schemeClr val="tx1"/>
                          </a:solidFill>
                        </a:rPr>
                        <a:t>T:</a:t>
                      </a:r>
                    </a:p>
                    <a:p>
                      <a:r>
                        <a:rPr lang="en-US" sz="1200" b="0" dirty="0" err="1" smtClean="0">
                          <a:solidFill>
                            <a:schemeClr val="tx1"/>
                          </a:solidFill>
                        </a:rPr>
                        <a:t>Th</a:t>
                      </a:r>
                      <a:r>
                        <a:rPr lang="en-US" sz="1200" b="0" dirty="0" smtClean="0">
                          <a:solidFill>
                            <a:schemeClr val="tx1"/>
                          </a:solidFill>
                        </a:rPr>
                        <a:t>:</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318320">
                <a:tc>
                  <a:txBody>
                    <a:bodyPr/>
                    <a:lstStyle/>
                    <a:p>
                      <a:r>
                        <a:rPr lang="en-US" baseline="0" dirty="0" smtClean="0">
                          <a:solidFill>
                            <a:schemeClr val="tx1"/>
                          </a:solidFill>
                        </a:rPr>
                        <a:t>Week 11</a:t>
                      </a:r>
                    </a:p>
                    <a:p>
                      <a:r>
                        <a:rPr lang="en-US" baseline="0" dirty="0" smtClean="0">
                          <a:solidFill>
                            <a:schemeClr val="tx1"/>
                          </a:solidFill>
                        </a:rPr>
                        <a:t>Nov. 10</a:t>
                      </a:r>
                      <a:r>
                        <a:rPr lang="en-US" baseline="30000" dirty="0" smtClean="0">
                          <a:solidFill>
                            <a:schemeClr val="tx1"/>
                          </a:solidFill>
                        </a:rPr>
                        <a:t>th</a:t>
                      </a:r>
                      <a:r>
                        <a:rPr lang="en-US" baseline="0" dirty="0" smtClean="0">
                          <a:solidFill>
                            <a:schemeClr val="tx1"/>
                          </a:solidFill>
                        </a:rPr>
                        <a:t> – 14</a:t>
                      </a:r>
                      <a:r>
                        <a:rPr lang="en-US" baseline="30000" dirty="0" smtClean="0">
                          <a:solidFill>
                            <a:schemeClr val="tx1"/>
                          </a:solidFill>
                        </a:rPr>
                        <a:t>th</a:t>
                      </a:r>
                      <a:r>
                        <a:rPr lang="en-US" baseline="0" dirty="0" smtClean="0">
                          <a:solidFill>
                            <a:schemeClr val="tx1"/>
                          </a:solidFill>
                        </a:rPr>
                        <a:t> </a:t>
                      </a:r>
                    </a:p>
                    <a:p>
                      <a:r>
                        <a:rPr lang="en-US" baseline="0" dirty="0" smtClean="0">
                          <a:solidFill>
                            <a:schemeClr val="tx1"/>
                          </a:solidFill>
                        </a:rPr>
                        <a:t>Click, Clack, Moo: Cows that Type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0"/>
                        </a:spcAft>
                      </a:pPr>
                      <a:r>
                        <a:rPr lang="en-US" sz="1100" kern="1200" dirty="0" smtClean="0">
                          <a:solidFill>
                            <a:schemeClr val="dk1"/>
                          </a:solidFill>
                          <a:latin typeface="+mn-lt"/>
                          <a:ea typeface="+mn-ea"/>
                          <a:cs typeface="+mn-cs"/>
                        </a:rPr>
                        <a:t>EQ:  What helps you make a decision about a character?</a:t>
                      </a:r>
                    </a:p>
                    <a:p>
                      <a:pPr marL="0" marR="0" algn="l">
                        <a:lnSpc>
                          <a:spcPct val="115000"/>
                        </a:lnSpc>
                        <a:spcBef>
                          <a:spcPts val="0"/>
                        </a:spcBef>
                        <a:spcAft>
                          <a:spcPts val="0"/>
                        </a:spcAft>
                      </a:pPr>
                      <a:endParaRPr lang="en-US" sz="1100" kern="1200" baseline="0" dirty="0" smtClean="0">
                        <a:solidFill>
                          <a:schemeClr val="dk1"/>
                        </a:solidFill>
                        <a:latin typeface="+mn-lt"/>
                        <a:ea typeface="+mn-ea"/>
                        <a:cs typeface="+mn-cs"/>
                      </a:endParaRPr>
                    </a:p>
                    <a:p>
                      <a:pPr marL="0" marR="0" algn="l">
                        <a:lnSpc>
                          <a:spcPct val="115000"/>
                        </a:lnSpc>
                        <a:spcBef>
                          <a:spcPts val="0"/>
                        </a:spcBef>
                        <a:spcAft>
                          <a:spcPts val="0"/>
                        </a:spcAft>
                      </a:pPr>
                      <a:r>
                        <a:rPr lang="en-US" sz="1100" kern="1200" baseline="0" dirty="0" smtClean="0">
                          <a:solidFill>
                            <a:schemeClr val="dk1"/>
                          </a:solidFill>
                          <a:latin typeface="+mn-lt"/>
                          <a:ea typeface="+mn-ea"/>
                          <a:cs typeface="+mn-cs"/>
                        </a:rPr>
                        <a:t>Prefixes pre- and </a:t>
                      </a:r>
                      <a:r>
                        <a:rPr lang="en-US" sz="1100" kern="1200" baseline="0" dirty="0" err="1" smtClean="0">
                          <a:solidFill>
                            <a:schemeClr val="dk1"/>
                          </a:solidFill>
                          <a:latin typeface="+mn-lt"/>
                          <a:ea typeface="+mn-ea"/>
                          <a:cs typeface="+mn-cs"/>
                        </a:rPr>
                        <a:t>mis</a:t>
                      </a:r>
                      <a:r>
                        <a:rPr lang="en-US" sz="1100" kern="1200" baseline="0" dirty="0" smtClean="0">
                          <a:solidFill>
                            <a:schemeClr val="dk1"/>
                          </a:solidFill>
                          <a:latin typeface="+mn-lt"/>
                          <a:ea typeface="+mn-ea"/>
                          <a:cs typeface="+mn-cs"/>
                        </a:rPr>
                        <a:t>- </a:t>
                      </a:r>
                    </a:p>
                    <a:p>
                      <a:pPr marL="0" marR="0" algn="l">
                        <a:lnSpc>
                          <a:spcPct val="115000"/>
                        </a:lnSpc>
                        <a:spcBef>
                          <a:spcPts val="0"/>
                        </a:spcBef>
                        <a:spcAft>
                          <a:spcPts val="0"/>
                        </a:spcAft>
                      </a:pPr>
                      <a:r>
                        <a:rPr lang="en-US" sz="1100" kern="1200" baseline="0" dirty="0" smtClean="0">
                          <a:solidFill>
                            <a:schemeClr val="dk1"/>
                          </a:solidFill>
                          <a:latin typeface="+mn-lt"/>
                          <a:ea typeface="+mn-ea"/>
                          <a:cs typeface="+mn-cs"/>
                        </a:rPr>
                        <a:t>Base words and endings s, </a:t>
                      </a:r>
                      <a:r>
                        <a:rPr lang="en-US" sz="1100" kern="1200" baseline="0" dirty="0" err="1" smtClean="0">
                          <a:solidFill>
                            <a:schemeClr val="dk1"/>
                          </a:solidFill>
                          <a:latin typeface="+mn-lt"/>
                          <a:ea typeface="+mn-ea"/>
                          <a:cs typeface="+mn-cs"/>
                        </a:rPr>
                        <a:t>es</a:t>
                      </a:r>
                      <a:endParaRPr lang="en-US" sz="1100" kern="1200" baseline="0" dirty="0" smtClean="0">
                        <a:solidFill>
                          <a:schemeClr val="dk1"/>
                        </a:solidFill>
                        <a:latin typeface="+mn-lt"/>
                        <a:ea typeface="+mn-ea"/>
                        <a:cs typeface="+mn-cs"/>
                      </a:endParaRPr>
                    </a:p>
                    <a:p>
                      <a:pPr marL="0" marR="0" algn="l">
                        <a:lnSpc>
                          <a:spcPct val="115000"/>
                        </a:lnSpc>
                        <a:spcBef>
                          <a:spcPts val="0"/>
                        </a:spcBef>
                        <a:spcAft>
                          <a:spcPts val="0"/>
                        </a:spcAft>
                      </a:pPr>
                      <a:r>
                        <a:rPr lang="en-US" sz="1100" kern="1200" baseline="0" dirty="0" smtClean="0">
                          <a:solidFill>
                            <a:schemeClr val="dk1"/>
                          </a:solidFill>
                          <a:latin typeface="+mn-lt"/>
                          <a:ea typeface="+mn-ea"/>
                          <a:cs typeface="+mn-cs"/>
                        </a:rPr>
                        <a:t>Kinds of sentences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100" b="1" kern="1200" dirty="0" smtClean="0">
                          <a:solidFill>
                            <a:schemeClr val="dk1"/>
                          </a:solidFill>
                          <a:latin typeface="+mn-lt"/>
                          <a:ea typeface="+mn-ea"/>
                          <a:cs typeface="+mn-cs"/>
                        </a:rPr>
                        <a:t>Data and Graphing</a:t>
                      </a:r>
                    </a:p>
                    <a:p>
                      <a:r>
                        <a:rPr lang="en-US" sz="1100" b="0" u="none" strike="noStrike" kern="1200" dirty="0" smtClean="0">
                          <a:solidFill>
                            <a:schemeClr val="tx1"/>
                          </a:solidFill>
                          <a:latin typeface="+mn-lt"/>
                          <a:ea typeface="+mn-ea"/>
                          <a:cs typeface="+mn-cs"/>
                        </a:rPr>
                        <a:t>2.MD.D.10</a:t>
                      </a:r>
                      <a:endParaRPr lang="en-US" sz="1100" b="0" u="none" kern="1200" dirty="0" smtClean="0">
                        <a:solidFill>
                          <a:schemeClr val="tx1"/>
                        </a:solidFill>
                        <a:latin typeface="+mn-lt"/>
                        <a:ea typeface="+mn-ea"/>
                        <a:cs typeface="+mn-cs"/>
                      </a:endParaRPr>
                    </a:p>
                    <a:p>
                      <a:r>
                        <a:rPr lang="en-US" sz="1100" b="0" u="none" kern="1200" dirty="0" smtClean="0">
                          <a:solidFill>
                            <a:schemeClr val="tx1"/>
                          </a:solidFill>
                          <a:latin typeface="+mn-lt"/>
                          <a:ea typeface="+mn-ea"/>
                          <a:cs typeface="+mn-cs"/>
                        </a:rPr>
                        <a:t>Draw a picture graph and a bar graph (with single-unit scale) to represent a data set with up to four categories. Solve simple put-together, take-apart, and compare problems</a:t>
                      </a:r>
                      <a:r>
                        <a:rPr lang="en-US" sz="1100" b="0" u="none" kern="1200" baseline="30000" dirty="0" smtClean="0">
                          <a:solidFill>
                            <a:schemeClr val="tx1"/>
                          </a:solidFill>
                          <a:latin typeface="+mn-lt"/>
                          <a:ea typeface="+mn-ea"/>
                          <a:cs typeface="+mn-cs"/>
                        </a:rPr>
                        <a:t>1</a:t>
                      </a:r>
                      <a:r>
                        <a:rPr lang="en-US" sz="1100" b="0" u="none" kern="1200" dirty="0" smtClean="0">
                          <a:solidFill>
                            <a:schemeClr val="tx1"/>
                          </a:solidFill>
                          <a:latin typeface="+mn-lt"/>
                          <a:ea typeface="+mn-ea"/>
                          <a:cs typeface="+mn-cs"/>
                        </a:rPr>
                        <a:t> using information presented in a bar graph.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00000"/>
                        </a:lnSpc>
                        <a:spcBef>
                          <a:spcPts val="0"/>
                        </a:spcBef>
                        <a:spcAft>
                          <a:spcPts val="1000"/>
                        </a:spcAft>
                      </a:pPr>
                      <a:r>
                        <a:rPr lang="en-US" sz="1100" dirty="0" smtClean="0">
                          <a:latin typeface="Calibri"/>
                          <a:ea typeface="Calibri"/>
                          <a:cs typeface="Times New Roman"/>
                        </a:rPr>
                        <a:t>Write to persuade:</a:t>
                      </a:r>
                      <a:r>
                        <a:rPr lang="en-US" sz="1100" baseline="0" dirty="0" smtClean="0">
                          <a:latin typeface="Calibri"/>
                          <a:ea typeface="Calibri"/>
                          <a:cs typeface="Times New Roman"/>
                        </a:rPr>
                        <a:t> </a:t>
                      </a:r>
                      <a:r>
                        <a:rPr lang="en-US" sz="1100" dirty="0" smtClean="0">
                          <a:latin typeface="Calibri"/>
                          <a:ea typeface="Calibri"/>
                          <a:cs typeface="Times New Roman"/>
                        </a:rPr>
                        <a:t>Persuasive letter</a:t>
                      </a:r>
                      <a:endParaRPr lang="en-US" sz="1100" dirty="0">
                        <a:latin typeface="Calibri"/>
                        <a:ea typeface="Calibri"/>
                        <a:cs typeface="Times New Roman"/>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smtClean="0"/>
                        <a:t>Health and</a:t>
                      </a:r>
                      <a:r>
                        <a:rPr lang="en-US" sz="1200" baseline="0" dirty="0" smtClean="0"/>
                        <a:t> Drugs/ Media</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dirty="0" smtClean="0">
                          <a:solidFill>
                            <a:schemeClr val="tx1"/>
                          </a:solidFill>
                        </a:rPr>
                        <a:t>Math:</a:t>
                      </a:r>
                    </a:p>
                    <a:p>
                      <a:r>
                        <a:rPr lang="en-US" sz="1200" b="0" dirty="0" smtClean="0">
                          <a:solidFill>
                            <a:schemeClr val="tx1"/>
                          </a:solidFill>
                        </a:rPr>
                        <a:t>Data and graphing post</a:t>
                      </a:r>
                    </a:p>
                    <a:p>
                      <a:r>
                        <a:rPr lang="en-US" sz="1200" b="0" dirty="0" smtClean="0">
                          <a:solidFill>
                            <a:schemeClr val="tx1"/>
                          </a:solidFill>
                        </a:rPr>
                        <a:t>2-digit addition pre</a:t>
                      </a:r>
                    </a:p>
                    <a:p>
                      <a:r>
                        <a:rPr lang="en-US" sz="1200" b="1" dirty="0" smtClean="0">
                          <a:solidFill>
                            <a:schemeClr val="tx1"/>
                          </a:solidFill>
                        </a:rPr>
                        <a:t>Literacy:</a:t>
                      </a:r>
                    </a:p>
                    <a:p>
                      <a:r>
                        <a:rPr lang="en-US" sz="1200" dirty="0" smtClean="0">
                          <a:solidFill>
                            <a:schemeClr val="tx1"/>
                          </a:solidFill>
                        </a:rPr>
                        <a:t>Spelling</a:t>
                      </a:r>
                      <a:r>
                        <a:rPr lang="en-US" sz="1200" baseline="0" dirty="0" smtClean="0">
                          <a:solidFill>
                            <a:schemeClr val="tx1"/>
                          </a:solidFill>
                        </a:rPr>
                        <a:t> week 11</a:t>
                      </a:r>
                    </a:p>
                    <a:p>
                      <a:r>
                        <a:rPr lang="en-US" sz="1200" baseline="0" dirty="0" smtClean="0">
                          <a:solidFill>
                            <a:schemeClr val="tx1"/>
                          </a:solidFill>
                        </a:rPr>
                        <a:t>Consonant Blends</a:t>
                      </a:r>
                    </a:p>
                    <a:p>
                      <a:endParaRPr lang="en-US" sz="1200" dirty="0" smtClean="0">
                        <a:solidFill>
                          <a:schemeClr val="tx1"/>
                        </a:solidFill>
                      </a:endParaRPr>
                    </a:p>
                    <a:p>
                      <a:r>
                        <a:rPr lang="en-US" sz="1200" b="1" dirty="0" smtClean="0">
                          <a:solidFill>
                            <a:schemeClr val="tx1"/>
                          </a:solidFill>
                        </a:rPr>
                        <a:t>Re Teach:</a:t>
                      </a:r>
                    </a:p>
                    <a:p>
                      <a:r>
                        <a:rPr lang="en-US" sz="1200" dirty="0" smtClean="0">
                          <a:solidFill>
                            <a:schemeClr val="tx1"/>
                          </a:solidFill>
                        </a:rPr>
                        <a:t>T:</a:t>
                      </a:r>
                    </a:p>
                    <a:p>
                      <a:r>
                        <a:rPr lang="en-US" sz="1200" dirty="0" err="1" smtClean="0">
                          <a:solidFill>
                            <a:schemeClr val="tx1"/>
                          </a:solidFill>
                        </a:rPr>
                        <a:t>Th</a:t>
                      </a:r>
                      <a:r>
                        <a:rPr lang="en-US" sz="1200" dirty="0" smtClean="0">
                          <a:solidFill>
                            <a:schemeClr val="tx1"/>
                          </a:solidFill>
                        </a:rPr>
                        <a:t>:</a:t>
                      </a:r>
                    </a:p>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973392">
                <a:tc>
                  <a:txBody>
                    <a:bodyPr/>
                    <a:lstStyle/>
                    <a:p>
                      <a:r>
                        <a:rPr lang="en-US" baseline="0" dirty="0" smtClean="0">
                          <a:solidFill>
                            <a:schemeClr val="tx1"/>
                          </a:solidFill>
                        </a:rPr>
                        <a:t>Week 12</a:t>
                      </a:r>
                    </a:p>
                    <a:p>
                      <a:r>
                        <a:rPr lang="en-US" baseline="0" dirty="0" smtClean="0">
                          <a:solidFill>
                            <a:schemeClr val="tx1"/>
                          </a:solidFill>
                        </a:rPr>
                        <a:t>Nov. 17</a:t>
                      </a:r>
                      <a:r>
                        <a:rPr lang="en-US" baseline="30000" dirty="0" smtClean="0">
                          <a:solidFill>
                            <a:schemeClr val="tx1"/>
                          </a:solidFill>
                        </a:rPr>
                        <a:t>th</a:t>
                      </a:r>
                      <a:r>
                        <a:rPr lang="en-US" baseline="0" dirty="0" smtClean="0">
                          <a:solidFill>
                            <a:schemeClr val="tx1"/>
                          </a:solidFill>
                        </a:rPr>
                        <a:t> – 21</a:t>
                      </a:r>
                      <a:r>
                        <a:rPr lang="en-US" baseline="30000" dirty="0" smtClean="0">
                          <a:solidFill>
                            <a:schemeClr val="tx1"/>
                          </a:solidFill>
                        </a:rPr>
                        <a:t>st</a:t>
                      </a:r>
                      <a:endParaRPr lang="en-US" baseline="0" dirty="0" smtClean="0">
                        <a:solidFill>
                          <a:schemeClr val="tx1"/>
                        </a:solidFill>
                      </a:endParaRPr>
                    </a:p>
                    <a:p>
                      <a:r>
                        <a:rPr lang="en-US" baseline="0" dirty="0" smtClean="0">
                          <a:solidFill>
                            <a:schemeClr val="tx1"/>
                          </a:solidFill>
                        </a:rPr>
                        <a:t>Violet’s Music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0"/>
                        </a:spcAft>
                      </a:pPr>
                      <a:r>
                        <a:rPr lang="en-US" sz="1100" kern="1200" dirty="0" smtClean="0">
                          <a:solidFill>
                            <a:schemeClr val="dk1"/>
                          </a:solidFill>
                          <a:latin typeface="+mn-lt"/>
                          <a:ea typeface="+mn-ea"/>
                          <a:cs typeface="+mn-cs"/>
                        </a:rPr>
                        <a:t>EQ:  How do you find important story characters?</a:t>
                      </a:r>
                    </a:p>
                    <a:p>
                      <a:pPr marL="0" marR="0" algn="l">
                        <a:lnSpc>
                          <a:spcPct val="115000"/>
                        </a:lnSpc>
                        <a:spcBef>
                          <a:spcPts val="0"/>
                        </a:spcBef>
                        <a:spcAft>
                          <a:spcPts val="0"/>
                        </a:spcAft>
                      </a:pPr>
                      <a:endParaRPr lang="en-US" sz="1100" kern="1200" dirty="0" smtClean="0">
                        <a:solidFill>
                          <a:schemeClr val="dk1"/>
                        </a:solidFill>
                        <a:latin typeface="+mn-lt"/>
                        <a:ea typeface="+mn-ea"/>
                        <a:cs typeface="+mn-cs"/>
                      </a:endParaRPr>
                    </a:p>
                    <a:p>
                      <a:pPr marL="0" marR="0" algn="l">
                        <a:lnSpc>
                          <a:spcPct val="115000"/>
                        </a:lnSpc>
                        <a:spcBef>
                          <a:spcPts val="0"/>
                        </a:spcBef>
                        <a:spcAft>
                          <a:spcPts val="0"/>
                        </a:spcAft>
                      </a:pPr>
                      <a:r>
                        <a:rPr lang="en-US" sz="1100" kern="1200" dirty="0" smtClean="0">
                          <a:solidFill>
                            <a:schemeClr val="dk1"/>
                          </a:solidFill>
                          <a:latin typeface="+mn-lt"/>
                          <a:ea typeface="+mn-ea"/>
                          <a:cs typeface="+mn-cs"/>
                        </a:rPr>
                        <a:t>Figurative language</a:t>
                      </a:r>
                    </a:p>
                    <a:p>
                      <a:pPr marL="0" marR="0" algn="l">
                        <a:lnSpc>
                          <a:spcPct val="115000"/>
                        </a:lnSpc>
                        <a:spcBef>
                          <a:spcPts val="0"/>
                        </a:spcBef>
                        <a:spcAft>
                          <a:spcPts val="0"/>
                        </a:spcAft>
                      </a:pPr>
                      <a:r>
                        <a:rPr lang="en-US" sz="1100" kern="1200" dirty="0" smtClean="0">
                          <a:solidFill>
                            <a:schemeClr val="dk1"/>
                          </a:solidFill>
                          <a:latin typeface="+mn-lt"/>
                          <a:ea typeface="+mn-ea"/>
                          <a:cs typeface="+mn-cs"/>
                        </a:rPr>
                        <a:t>Idioms</a:t>
                      </a:r>
                    </a:p>
                    <a:p>
                      <a:pPr marL="0" marR="0" algn="l">
                        <a:lnSpc>
                          <a:spcPct val="115000"/>
                        </a:lnSpc>
                        <a:spcBef>
                          <a:spcPts val="0"/>
                        </a:spcBef>
                        <a:spcAft>
                          <a:spcPts val="0"/>
                        </a:spcAft>
                      </a:pPr>
                      <a:r>
                        <a:rPr lang="en-US" sz="1100" kern="1200" dirty="0" smtClean="0">
                          <a:solidFill>
                            <a:schemeClr val="dk1"/>
                          </a:solidFill>
                          <a:latin typeface="+mn-lt"/>
                          <a:ea typeface="+mn-ea"/>
                          <a:cs typeface="+mn-cs"/>
                        </a:rPr>
                        <a:t>Kinds of sentences</a:t>
                      </a:r>
                    </a:p>
                    <a:p>
                      <a:pPr marL="0" marR="0" algn="l">
                        <a:lnSpc>
                          <a:spcPct val="115000"/>
                        </a:lnSpc>
                        <a:spcBef>
                          <a:spcPts val="0"/>
                        </a:spcBef>
                        <a:spcAft>
                          <a:spcPts val="0"/>
                        </a:spcAft>
                      </a:pPr>
                      <a:r>
                        <a:rPr lang="en-US" sz="1100" kern="1200" dirty="0" smtClean="0">
                          <a:solidFill>
                            <a:schemeClr val="dk1"/>
                          </a:solidFill>
                          <a:latin typeface="+mn-lt"/>
                          <a:ea typeface="+mn-ea"/>
                          <a:cs typeface="+mn-cs"/>
                        </a:rPr>
                        <a:t>Vowel</a:t>
                      </a:r>
                      <a:r>
                        <a:rPr lang="en-US" sz="1100" kern="1200" baseline="0" dirty="0" smtClean="0">
                          <a:solidFill>
                            <a:schemeClr val="dk1"/>
                          </a:solidFill>
                          <a:latin typeface="+mn-lt"/>
                          <a:ea typeface="+mn-ea"/>
                          <a:cs typeface="+mn-cs"/>
                        </a:rPr>
                        <a:t> </a:t>
                      </a:r>
                      <a:r>
                        <a:rPr lang="en-US" sz="1100" kern="1200" baseline="0" dirty="0" err="1" smtClean="0">
                          <a:solidFill>
                            <a:schemeClr val="dk1"/>
                          </a:solidFill>
                          <a:latin typeface="+mn-lt"/>
                          <a:ea typeface="+mn-ea"/>
                          <a:cs typeface="+mn-cs"/>
                        </a:rPr>
                        <a:t>digrapphs</a:t>
                      </a:r>
                      <a:r>
                        <a:rPr lang="en-US" sz="1100" kern="1200" baseline="0" dirty="0" smtClean="0">
                          <a:solidFill>
                            <a:schemeClr val="dk1"/>
                          </a:solidFill>
                          <a:latin typeface="+mn-lt"/>
                          <a:ea typeface="+mn-ea"/>
                          <a:cs typeface="+mn-cs"/>
                        </a:rPr>
                        <a:t>: ‘</a:t>
                      </a:r>
                      <a:r>
                        <a:rPr lang="en-US" sz="1100" kern="1200" baseline="0" dirty="0" err="1" smtClean="0">
                          <a:solidFill>
                            <a:schemeClr val="dk1"/>
                          </a:solidFill>
                          <a:latin typeface="+mn-lt"/>
                          <a:ea typeface="+mn-ea"/>
                          <a:cs typeface="+mn-cs"/>
                        </a:rPr>
                        <a:t>ai</a:t>
                      </a:r>
                      <a:r>
                        <a:rPr lang="en-US" sz="1100" kern="1200" baseline="0" dirty="0" smtClean="0">
                          <a:solidFill>
                            <a:schemeClr val="dk1"/>
                          </a:solidFill>
                          <a:latin typeface="+mn-lt"/>
                          <a:ea typeface="+mn-ea"/>
                          <a:cs typeface="+mn-cs"/>
                        </a:rPr>
                        <a:t>’ and ‘ay’</a:t>
                      </a:r>
                      <a:endParaRPr lang="en-US" sz="11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kern="1200" dirty="0" smtClean="0">
                          <a:solidFill>
                            <a:schemeClr val="dk1"/>
                          </a:solidFill>
                          <a:latin typeface="+mn-lt"/>
                          <a:ea typeface="+mn-ea"/>
                          <a:cs typeface="+mn-cs"/>
                        </a:rPr>
                        <a:t>2-digit Addition</a:t>
                      </a:r>
                    </a:p>
                    <a:p>
                      <a:r>
                        <a:rPr lang="en-US" sz="1100" kern="1200" dirty="0" smtClean="0">
                          <a:solidFill>
                            <a:schemeClr val="dk1"/>
                          </a:solidFill>
                          <a:latin typeface="+mn-lt"/>
                          <a:ea typeface="+mn-ea"/>
                          <a:cs typeface="+mn-cs"/>
                        </a:rPr>
                        <a:t>2.NBT.6</a:t>
                      </a:r>
                    </a:p>
                    <a:p>
                      <a:r>
                        <a:rPr lang="en-US" sz="1100" kern="1200" dirty="0" smtClean="0">
                          <a:solidFill>
                            <a:schemeClr val="dk1"/>
                          </a:solidFill>
                          <a:latin typeface="+mn-lt"/>
                          <a:ea typeface="+mn-ea"/>
                          <a:cs typeface="+mn-cs"/>
                        </a:rPr>
                        <a:t>Add up to four two-digit numbers using strategies based on place value and properties of operations.</a:t>
                      </a:r>
                    </a:p>
                    <a:p>
                      <a:r>
                        <a:rPr lang="en-US" sz="1100" kern="1200" dirty="0" smtClean="0">
                          <a:solidFill>
                            <a:schemeClr val="dk1"/>
                          </a:solidFill>
                          <a:latin typeface="+mn-lt"/>
                          <a:ea typeface="+mn-ea"/>
                          <a:cs typeface="+mn-cs"/>
                        </a:rPr>
                        <a:t> </a:t>
                      </a:r>
                    </a:p>
                    <a:p>
                      <a:r>
                        <a:rPr lang="en-US" sz="1100" u="none" strike="noStrike" kern="1200" dirty="0" smtClean="0">
                          <a:solidFill>
                            <a:schemeClr val="dk1"/>
                          </a:solidFill>
                          <a:latin typeface="+mn-lt"/>
                          <a:ea typeface="+mn-ea"/>
                          <a:cs typeface="+mn-cs"/>
                        </a:rPr>
                        <a:t>2.NBT.B.9</a:t>
                      </a:r>
                      <a:endParaRPr lang="en-US" sz="1100" kern="1200" dirty="0" smtClean="0">
                        <a:solidFill>
                          <a:schemeClr val="dk1"/>
                        </a:solidFill>
                        <a:latin typeface="+mn-lt"/>
                        <a:ea typeface="+mn-ea"/>
                        <a:cs typeface="+mn-cs"/>
                      </a:endParaRPr>
                    </a:p>
                    <a:p>
                      <a:r>
                        <a:rPr lang="en-US" sz="1100" kern="1200" dirty="0" smtClean="0">
                          <a:solidFill>
                            <a:schemeClr val="dk1"/>
                          </a:solidFill>
                          <a:latin typeface="+mn-lt"/>
                          <a:ea typeface="+mn-ea"/>
                          <a:cs typeface="+mn-cs"/>
                        </a:rPr>
                        <a:t>Explain why addition and subtraction strategies work, using place value and the properties of operations.</a:t>
                      </a:r>
                      <a:r>
                        <a:rPr lang="en-US" sz="1100" kern="1200" baseline="30000" dirty="0" smtClean="0">
                          <a:solidFill>
                            <a:schemeClr val="dk1"/>
                          </a:solidFill>
                          <a:latin typeface="+mn-lt"/>
                          <a:ea typeface="+mn-ea"/>
                          <a:cs typeface="+mn-cs"/>
                        </a:rPr>
                        <a:t>1</a:t>
                      </a:r>
                      <a:endParaRPr lang="en-US" sz="1100" kern="1200" dirty="0" smtClean="0">
                        <a:solidFill>
                          <a:schemeClr val="dk1"/>
                        </a:solidFill>
                        <a:latin typeface="+mn-lt"/>
                        <a:ea typeface="+mn-ea"/>
                        <a:cs typeface="+mn-cs"/>
                      </a:endParaRPr>
                    </a:p>
                    <a:p>
                      <a:endParaRPr lang="en-US" sz="1200" b="1"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1000"/>
                        </a:spcAft>
                      </a:pPr>
                      <a:r>
                        <a:rPr lang="en-US" sz="1100" dirty="0" smtClean="0">
                          <a:latin typeface="Calibri"/>
                          <a:ea typeface="Calibri"/>
                          <a:cs typeface="Times New Roman"/>
                        </a:rPr>
                        <a:t>Write to persuade: Opinion paragraph</a:t>
                      </a:r>
                      <a:endParaRPr lang="en-US" sz="1100" dirty="0">
                        <a:latin typeface="Calibri"/>
                        <a:ea typeface="Calibri"/>
                        <a:cs typeface="Times New Roman"/>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smtClean="0"/>
                        <a:t>Health</a:t>
                      </a:r>
                      <a:r>
                        <a:rPr lang="en-US" sz="1200" baseline="0" dirty="0" smtClean="0"/>
                        <a:t> and Drugs/ Media</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dirty="0" smtClean="0">
                          <a:solidFill>
                            <a:schemeClr val="tx1"/>
                          </a:solidFill>
                        </a:rPr>
                        <a:t>Math:</a:t>
                      </a:r>
                    </a:p>
                    <a:p>
                      <a:r>
                        <a:rPr lang="en-US" sz="1200" b="1" dirty="0" smtClean="0">
                          <a:solidFill>
                            <a:schemeClr val="tx1"/>
                          </a:solidFill>
                        </a:rPr>
                        <a:t>Literacy:</a:t>
                      </a:r>
                    </a:p>
                    <a:p>
                      <a:r>
                        <a:rPr lang="en-US" sz="1200" b="0" dirty="0" smtClean="0">
                          <a:solidFill>
                            <a:schemeClr val="tx1"/>
                          </a:solidFill>
                        </a:rPr>
                        <a:t>Spelling week 12</a:t>
                      </a:r>
                    </a:p>
                    <a:p>
                      <a:endParaRPr lang="en-US" sz="1200" b="0" dirty="0" smtClean="0">
                        <a:solidFill>
                          <a:schemeClr val="tx1"/>
                        </a:solidFill>
                      </a:endParaRPr>
                    </a:p>
                    <a:p>
                      <a:r>
                        <a:rPr lang="en-US" sz="1200" b="1" dirty="0" smtClean="0">
                          <a:solidFill>
                            <a:schemeClr val="tx1"/>
                          </a:solidFill>
                        </a:rPr>
                        <a:t>Re Teach:</a:t>
                      </a:r>
                    </a:p>
                    <a:p>
                      <a:r>
                        <a:rPr lang="en-US" sz="1200" dirty="0" smtClean="0">
                          <a:solidFill>
                            <a:schemeClr val="tx1"/>
                          </a:solidFill>
                        </a:rPr>
                        <a:t>T:</a:t>
                      </a:r>
                    </a:p>
                    <a:p>
                      <a:r>
                        <a:rPr lang="en-US" sz="1200" dirty="0" err="1" smtClean="0">
                          <a:solidFill>
                            <a:schemeClr val="tx1"/>
                          </a:solidFill>
                        </a:rPr>
                        <a:t>Th</a:t>
                      </a:r>
                      <a:r>
                        <a:rPr lang="en-US" sz="1200" dirty="0" smtClean="0">
                          <a:solidFill>
                            <a:schemeClr val="tx1"/>
                          </a:solidFill>
                        </a:rPr>
                        <a:t>:</a:t>
                      </a:r>
                    </a:p>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0"/>
          <a:ext cx="9144000" cy="8153400"/>
        </p:xfrm>
        <a:graphic>
          <a:graphicData uri="http://schemas.openxmlformats.org/drawingml/2006/table">
            <a:tbl>
              <a:tblPr firstRow="1" bandRow="1">
                <a:tableStyleId>{5C22544A-7EE6-4342-B048-85BDC9FD1C3A}</a:tableStyleId>
              </a:tblPr>
              <a:tblGrid>
                <a:gridCol w="1604210"/>
                <a:gridCol w="1977190"/>
                <a:gridCol w="1600200"/>
                <a:gridCol w="1295400"/>
                <a:gridCol w="1143000"/>
                <a:gridCol w="1524000"/>
              </a:tblGrid>
              <a:tr h="1219200">
                <a:tc>
                  <a:txBody>
                    <a:bodyPr/>
                    <a:lstStyle/>
                    <a:p>
                      <a:r>
                        <a:rPr lang="en-US" b="0" baseline="0" dirty="0" smtClean="0">
                          <a:solidFill>
                            <a:schemeClr val="tx1"/>
                          </a:solidFill>
                        </a:rPr>
                        <a:t>Nov. 24</a:t>
                      </a:r>
                      <a:r>
                        <a:rPr lang="en-US" b="0" baseline="30000" dirty="0" smtClean="0">
                          <a:solidFill>
                            <a:schemeClr val="tx1"/>
                          </a:solidFill>
                        </a:rPr>
                        <a:t>th</a:t>
                      </a:r>
                      <a:r>
                        <a:rPr lang="en-US" b="0" baseline="0" dirty="0" smtClean="0">
                          <a:solidFill>
                            <a:schemeClr val="tx1"/>
                          </a:solidFill>
                        </a:rPr>
                        <a:t> – 25</a:t>
                      </a:r>
                      <a:r>
                        <a:rPr lang="en-US" b="0" baseline="30000" dirty="0" smtClean="0">
                          <a:solidFill>
                            <a:schemeClr val="tx1"/>
                          </a:solidFill>
                        </a:rPr>
                        <a:t>th</a:t>
                      </a:r>
                      <a:r>
                        <a:rPr lang="en-US" b="0" baseline="0" dirty="0" smtClean="0">
                          <a:solidFill>
                            <a:schemeClr val="tx1"/>
                          </a:solidFill>
                        </a:rPr>
                        <a:t> </a:t>
                      </a:r>
                    </a:p>
                    <a:p>
                      <a:r>
                        <a:rPr lang="en-US" b="0" baseline="0" dirty="0" smtClean="0">
                          <a:solidFill>
                            <a:schemeClr val="tx1"/>
                          </a:solidFill>
                        </a:rPr>
                        <a:t>Week of Thanksgiving Break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0"/>
                        </a:spcAft>
                      </a:pPr>
                      <a:endParaRPr lang="en-US" sz="1100" b="0" dirty="0">
                        <a:solidFill>
                          <a:schemeClr val="tx1"/>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b="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b="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0" dirty="0" smtClean="0">
                          <a:solidFill>
                            <a:schemeClr val="tx1"/>
                          </a:solidFill>
                        </a:rPr>
                        <a:t>Health</a:t>
                      </a:r>
                      <a:r>
                        <a:rPr lang="en-US" b="0" baseline="0" dirty="0" smtClean="0">
                          <a:solidFill>
                            <a:schemeClr val="tx1"/>
                          </a:solidFill>
                        </a:rPr>
                        <a:t> and drugs/ media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752600">
                <a:tc>
                  <a:txBody>
                    <a:bodyPr/>
                    <a:lstStyle/>
                    <a:p>
                      <a:r>
                        <a:rPr lang="en-US" b="0" baseline="0" dirty="0" smtClean="0">
                          <a:solidFill>
                            <a:schemeClr val="tx1"/>
                          </a:solidFill>
                        </a:rPr>
                        <a:t>Week 13</a:t>
                      </a:r>
                    </a:p>
                    <a:p>
                      <a:r>
                        <a:rPr lang="en-US" b="0" baseline="0" dirty="0" smtClean="0">
                          <a:solidFill>
                            <a:schemeClr val="tx1"/>
                          </a:solidFill>
                        </a:rPr>
                        <a:t>Dec. 1</a:t>
                      </a:r>
                      <a:r>
                        <a:rPr lang="en-US" b="0" baseline="30000" dirty="0" smtClean="0">
                          <a:solidFill>
                            <a:schemeClr val="tx1"/>
                          </a:solidFill>
                        </a:rPr>
                        <a:t>st</a:t>
                      </a:r>
                      <a:r>
                        <a:rPr lang="en-US" b="0" baseline="0" dirty="0" smtClean="0">
                          <a:solidFill>
                            <a:schemeClr val="tx1"/>
                          </a:solidFill>
                        </a:rPr>
                        <a:t> – 5</a:t>
                      </a:r>
                      <a:r>
                        <a:rPr lang="en-US" b="0" baseline="30000" dirty="0" smtClean="0">
                          <a:solidFill>
                            <a:schemeClr val="tx1"/>
                          </a:solidFill>
                        </a:rPr>
                        <a:t>th</a:t>
                      </a:r>
                      <a:r>
                        <a:rPr lang="en-US" b="0" baseline="0" dirty="0" smtClean="0">
                          <a:solidFill>
                            <a:schemeClr val="tx1"/>
                          </a:solidFill>
                        </a:rPr>
                        <a:t> </a:t>
                      </a:r>
                    </a:p>
                    <a:p>
                      <a:r>
                        <a:rPr lang="en-US" b="0" baseline="0" dirty="0" smtClean="0">
                          <a:solidFill>
                            <a:schemeClr val="tx1"/>
                          </a:solidFill>
                        </a:rPr>
                        <a:t>Schools Around the World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0"/>
                        </a:spcAft>
                      </a:pPr>
                      <a:r>
                        <a:rPr lang="en-US" sz="1100" dirty="0" smtClean="0">
                          <a:latin typeface="Calibri"/>
                          <a:ea typeface="Calibri"/>
                          <a:cs typeface="Times New Roman"/>
                        </a:rPr>
                        <a:t>EQ:  Why </a:t>
                      </a:r>
                      <a:r>
                        <a:rPr lang="en-US" sz="1100" dirty="0">
                          <a:latin typeface="Calibri"/>
                          <a:ea typeface="Calibri"/>
                          <a:cs typeface="Times New Roman"/>
                        </a:rPr>
                        <a:t>do author’s write different </a:t>
                      </a:r>
                      <a:r>
                        <a:rPr lang="en-US" sz="1100" dirty="0" smtClean="0">
                          <a:latin typeface="Calibri"/>
                          <a:ea typeface="Calibri"/>
                          <a:cs typeface="Times New Roman"/>
                        </a:rPr>
                        <a:t>types </a:t>
                      </a:r>
                      <a:r>
                        <a:rPr lang="en-US" sz="1100" dirty="0">
                          <a:latin typeface="Calibri"/>
                          <a:ea typeface="Calibri"/>
                          <a:cs typeface="Times New Roman"/>
                        </a:rPr>
                        <a:t>of texts</a:t>
                      </a:r>
                      <a:r>
                        <a:rPr lang="en-US" sz="1100" dirty="0" smtClean="0">
                          <a:latin typeface="Calibri"/>
                          <a:ea typeface="Calibri"/>
                          <a:cs typeface="Times New Roman"/>
                        </a:rPr>
                        <a:t>?</a:t>
                      </a:r>
                    </a:p>
                    <a:p>
                      <a:pPr marL="0" marR="0" algn="l">
                        <a:lnSpc>
                          <a:spcPct val="115000"/>
                        </a:lnSpc>
                        <a:spcBef>
                          <a:spcPts val="0"/>
                        </a:spcBef>
                        <a:spcAft>
                          <a:spcPts val="0"/>
                        </a:spcAft>
                      </a:pPr>
                      <a:endParaRPr lang="en-US" sz="1100" dirty="0" smtClean="0">
                        <a:latin typeface="Calibri"/>
                        <a:ea typeface="Calibri"/>
                        <a:cs typeface="Times New Roman"/>
                      </a:endParaRPr>
                    </a:p>
                    <a:p>
                      <a:pPr marL="0" marR="0" algn="l">
                        <a:lnSpc>
                          <a:spcPct val="115000"/>
                        </a:lnSpc>
                        <a:spcBef>
                          <a:spcPts val="0"/>
                        </a:spcBef>
                        <a:spcAft>
                          <a:spcPts val="0"/>
                        </a:spcAft>
                      </a:pPr>
                      <a:r>
                        <a:rPr lang="en-US" sz="1100" dirty="0" smtClean="0">
                          <a:latin typeface="Calibri"/>
                          <a:ea typeface="Calibri"/>
                          <a:cs typeface="Times New Roman"/>
                        </a:rPr>
                        <a:t>Using a dictionary</a:t>
                      </a:r>
                    </a:p>
                    <a:p>
                      <a:pPr marL="0" marR="0" algn="l">
                        <a:lnSpc>
                          <a:spcPct val="115000"/>
                        </a:lnSpc>
                        <a:spcBef>
                          <a:spcPts val="0"/>
                        </a:spcBef>
                        <a:spcAft>
                          <a:spcPts val="0"/>
                        </a:spcAft>
                      </a:pPr>
                      <a:r>
                        <a:rPr lang="en-US" sz="1100" dirty="0" smtClean="0">
                          <a:latin typeface="Calibri"/>
                          <a:ea typeface="Calibri"/>
                          <a:cs typeface="Times New Roman"/>
                        </a:rPr>
                        <a:t>Question Marks</a:t>
                      </a:r>
                    </a:p>
                    <a:p>
                      <a:pPr marL="0" marR="0" algn="l">
                        <a:lnSpc>
                          <a:spcPct val="115000"/>
                        </a:lnSpc>
                        <a:spcBef>
                          <a:spcPts val="0"/>
                        </a:spcBef>
                        <a:spcAft>
                          <a:spcPts val="0"/>
                        </a:spcAft>
                      </a:pPr>
                      <a:r>
                        <a:rPr lang="en-US" sz="1100" dirty="0" smtClean="0">
                          <a:latin typeface="Calibri"/>
                          <a:ea typeface="Calibri"/>
                          <a:cs typeface="Times New Roman"/>
                        </a:rPr>
                        <a:t>Vowel Digraphs ‘</a:t>
                      </a:r>
                      <a:r>
                        <a:rPr lang="en-US" sz="1100" dirty="0" err="1" smtClean="0">
                          <a:latin typeface="Calibri"/>
                          <a:ea typeface="Calibri"/>
                          <a:cs typeface="Times New Roman"/>
                        </a:rPr>
                        <a:t>ee</a:t>
                      </a:r>
                      <a:r>
                        <a:rPr lang="en-US" sz="1100" dirty="0" smtClean="0">
                          <a:latin typeface="Calibri"/>
                          <a:ea typeface="Calibri"/>
                          <a:cs typeface="Times New Roman"/>
                        </a:rPr>
                        <a:t>’ ‘ea’</a:t>
                      </a:r>
                      <a:endParaRPr lang="en-US" sz="11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100" b="1" kern="1200" dirty="0" smtClean="0">
                          <a:solidFill>
                            <a:schemeClr val="dk1"/>
                          </a:solidFill>
                          <a:latin typeface="+mn-lt"/>
                          <a:ea typeface="+mn-ea"/>
                          <a:cs typeface="+mn-cs"/>
                        </a:rPr>
                        <a:t>2-digit Addition</a:t>
                      </a:r>
                    </a:p>
                    <a:p>
                      <a:r>
                        <a:rPr lang="en-US" sz="1100" kern="1200" dirty="0" smtClean="0">
                          <a:solidFill>
                            <a:schemeClr val="dk1"/>
                          </a:solidFill>
                          <a:latin typeface="+mn-lt"/>
                          <a:ea typeface="+mn-ea"/>
                          <a:cs typeface="+mn-cs"/>
                        </a:rPr>
                        <a:t>2.NBT.6</a:t>
                      </a:r>
                    </a:p>
                    <a:p>
                      <a:r>
                        <a:rPr lang="en-US" sz="1100" kern="1200" dirty="0" smtClean="0">
                          <a:solidFill>
                            <a:schemeClr val="dk1"/>
                          </a:solidFill>
                          <a:latin typeface="+mn-lt"/>
                          <a:ea typeface="+mn-ea"/>
                          <a:cs typeface="+mn-cs"/>
                        </a:rPr>
                        <a:t>Add up to four two-digit numbers using strategies based on place value and properties of operations.</a:t>
                      </a:r>
                    </a:p>
                    <a:p>
                      <a:r>
                        <a:rPr lang="en-US" sz="1100" kern="1200" dirty="0" smtClean="0">
                          <a:solidFill>
                            <a:schemeClr val="dk1"/>
                          </a:solidFill>
                          <a:latin typeface="+mn-lt"/>
                          <a:ea typeface="+mn-ea"/>
                          <a:cs typeface="+mn-cs"/>
                        </a:rPr>
                        <a:t> </a:t>
                      </a:r>
                    </a:p>
                    <a:p>
                      <a:r>
                        <a:rPr lang="en-US" sz="1100" u="none" strike="noStrike" kern="1200" dirty="0" smtClean="0">
                          <a:solidFill>
                            <a:schemeClr val="dk1"/>
                          </a:solidFill>
                          <a:latin typeface="+mn-lt"/>
                          <a:ea typeface="+mn-ea"/>
                          <a:cs typeface="+mn-cs"/>
                        </a:rPr>
                        <a:t>2.NBT.B.9</a:t>
                      </a:r>
                      <a:endParaRPr lang="en-US" sz="1100" kern="1200" dirty="0" smtClean="0">
                        <a:solidFill>
                          <a:schemeClr val="dk1"/>
                        </a:solidFill>
                        <a:latin typeface="+mn-lt"/>
                        <a:ea typeface="+mn-ea"/>
                        <a:cs typeface="+mn-cs"/>
                      </a:endParaRPr>
                    </a:p>
                    <a:p>
                      <a:r>
                        <a:rPr lang="en-US" sz="1100" kern="1200" dirty="0" smtClean="0">
                          <a:solidFill>
                            <a:schemeClr val="dk1"/>
                          </a:solidFill>
                          <a:latin typeface="+mn-lt"/>
                          <a:ea typeface="+mn-ea"/>
                          <a:cs typeface="+mn-cs"/>
                        </a:rPr>
                        <a:t>Explain why addition and subtraction strategies work, using place value and the properties of operations.</a:t>
                      </a:r>
                      <a:r>
                        <a:rPr lang="en-US" sz="1100" kern="1200" baseline="30000" dirty="0" smtClean="0">
                          <a:solidFill>
                            <a:schemeClr val="dk1"/>
                          </a:solidFill>
                          <a:latin typeface="+mn-lt"/>
                          <a:ea typeface="+mn-ea"/>
                          <a:cs typeface="+mn-cs"/>
                        </a:rPr>
                        <a:t>1</a:t>
                      </a:r>
                      <a:endParaRPr lang="en-US" sz="11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100" dirty="0" smtClean="0"/>
                        <a:t>Write</a:t>
                      </a:r>
                      <a:r>
                        <a:rPr lang="en-US" sz="1100" baseline="0" dirty="0" smtClean="0"/>
                        <a:t> to persuade: Persuasive paragraph</a:t>
                      </a:r>
                      <a:endParaRPr lang="en-US" sz="11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t>Cultures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dirty="0" smtClean="0">
                          <a:solidFill>
                            <a:schemeClr val="tx1"/>
                          </a:solidFill>
                        </a:rPr>
                        <a:t>Math:</a:t>
                      </a:r>
                    </a:p>
                    <a:p>
                      <a:r>
                        <a:rPr lang="en-US" sz="1200" b="0" dirty="0" smtClean="0">
                          <a:solidFill>
                            <a:schemeClr val="tx1"/>
                          </a:solidFill>
                        </a:rPr>
                        <a:t>2-Digit Addition Post</a:t>
                      </a:r>
                    </a:p>
                    <a:p>
                      <a:r>
                        <a:rPr lang="en-US" sz="1200" b="0" dirty="0" smtClean="0">
                          <a:solidFill>
                            <a:schemeClr val="tx1"/>
                          </a:solidFill>
                        </a:rPr>
                        <a:t>2-Digit Subtraction Pre</a:t>
                      </a:r>
                    </a:p>
                    <a:p>
                      <a:endParaRPr lang="en-US" sz="1200" b="0" dirty="0" smtClean="0">
                        <a:solidFill>
                          <a:schemeClr val="tx1"/>
                        </a:solidFill>
                      </a:endParaRPr>
                    </a:p>
                    <a:p>
                      <a:r>
                        <a:rPr lang="en-US" sz="1200" b="1" dirty="0" smtClean="0">
                          <a:solidFill>
                            <a:schemeClr val="tx1"/>
                          </a:solidFill>
                        </a:rPr>
                        <a:t>Literacy:</a:t>
                      </a:r>
                    </a:p>
                    <a:p>
                      <a:r>
                        <a:rPr lang="en-US" sz="1200" b="0" dirty="0" smtClean="0">
                          <a:solidFill>
                            <a:schemeClr val="tx1"/>
                          </a:solidFill>
                        </a:rPr>
                        <a:t>Spelling</a:t>
                      </a:r>
                      <a:r>
                        <a:rPr lang="en-US" sz="1200" b="0" baseline="0" dirty="0" smtClean="0">
                          <a:solidFill>
                            <a:schemeClr val="tx1"/>
                          </a:solidFill>
                        </a:rPr>
                        <a:t> Week 13</a:t>
                      </a:r>
                    </a:p>
                    <a:p>
                      <a:r>
                        <a:rPr lang="en-US" sz="1200" b="0" baseline="0" dirty="0" smtClean="0">
                          <a:solidFill>
                            <a:schemeClr val="tx1"/>
                          </a:solidFill>
                        </a:rPr>
                        <a:t>Dictionary/ alphabetize </a:t>
                      </a:r>
                      <a:endParaRPr lang="en-US" sz="1200" b="0" dirty="0" smtClean="0">
                        <a:solidFill>
                          <a:schemeClr val="tx1"/>
                        </a:solidFill>
                      </a:endParaRPr>
                    </a:p>
                    <a:p>
                      <a:endParaRPr lang="en-US" sz="1200" b="0" dirty="0" smtClean="0">
                        <a:solidFill>
                          <a:schemeClr val="tx1"/>
                        </a:solidFill>
                      </a:endParaRPr>
                    </a:p>
                    <a:p>
                      <a:r>
                        <a:rPr lang="en-US" sz="1200" b="1" dirty="0" smtClean="0">
                          <a:solidFill>
                            <a:schemeClr val="tx1"/>
                          </a:solidFill>
                        </a:rPr>
                        <a:t>Re Teach:</a:t>
                      </a:r>
                    </a:p>
                    <a:p>
                      <a:r>
                        <a:rPr lang="en-US" sz="1200" b="0" dirty="0" smtClean="0">
                          <a:solidFill>
                            <a:schemeClr val="tx1"/>
                          </a:solidFill>
                        </a:rPr>
                        <a:t>T:</a:t>
                      </a:r>
                    </a:p>
                    <a:p>
                      <a:r>
                        <a:rPr lang="en-US" sz="1200" b="0" dirty="0" err="1" smtClean="0">
                          <a:solidFill>
                            <a:schemeClr val="tx1"/>
                          </a:solidFill>
                        </a:rPr>
                        <a:t>Th</a:t>
                      </a:r>
                      <a:r>
                        <a:rPr lang="en-US" sz="1200" b="0" dirty="0" smtClean="0">
                          <a:solidFill>
                            <a:schemeClr val="tx1"/>
                          </a:solidFill>
                        </a:rPr>
                        <a:t>:</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042160">
                <a:tc>
                  <a:txBody>
                    <a:bodyPr/>
                    <a:lstStyle/>
                    <a:p>
                      <a:r>
                        <a:rPr lang="en-US" baseline="0" dirty="0" smtClean="0">
                          <a:solidFill>
                            <a:schemeClr val="tx1"/>
                          </a:solidFill>
                        </a:rPr>
                        <a:t>Week 14</a:t>
                      </a:r>
                    </a:p>
                    <a:p>
                      <a:r>
                        <a:rPr lang="en-US" baseline="0" dirty="0" smtClean="0">
                          <a:solidFill>
                            <a:schemeClr val="tx1"/>
                          </a:solidFill>
                        </a:rPr>
                        <a:t>Dec. 8</a:t>
                      </a:r>
                      <a:r>
                        <a:rPr lang="en-US" baseline="30000" dirty="0" smtClean="0">
                          <a:solidFill>
                            <a:schemeClr val="tx1"/>
                          </a:solidFill>
                        </a:rPr>
                        <a:t>th</a:t>
                      </a:r>
                      <a:r>
                        <a:rPr lang="en-US" baseline="0" dirty="0" smtClean="0">
                          <a:solidFill>
                            <a:schemeClr val="tx1"/>
                          </a:solidFill>
                        </a:rPr>
                        <a:t> – 12</a:t>
                      </a:r>
                      <a:r>
                        <a:rPr lang="en-US" baseline="30000" dirty="0" smtClean="0">
                          <a:solidFill>
                            <a:schemeClr val="tx1"/>
                          </a:solidFill>
                        </a:rPr>
                        <a:t>th</a:t>
                      </a:r>
                      <a:r>
                        <a:rPr lang="en-US" baseline="0" dirty="0" smtClean="0">
                          <a:solidFill>
                            <a:schemeClr val="tx1"/>
                          </a:solidFill>
                        </a:rPr>
                        <a:t> </a:t>
                      </a:r>
                    </a:p>
                    <a:p>
                      <a:r>
                        <a:rPr lang="en-US" baseline="0" dirty="0" smtClean="0">
                          <a:solidFill>
                            <a:schemeClr val="tx1"/>
                          </a:solidFill>
                        </a:rPr>
                        <a:t>Helen Keller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0"/>
                        </a:spcAft>
                      </a:pPr>
                      <a:r>
                        <a:rPr lang="en-US" sz="1100" kern="1200" dirty="0" smtClean="0">
                          <a:solidFill>
                            <a:schemeClr val="dk1"/>
                          </a:solidFill>
                          <a:latin typeface="+mn-lt"/>
                          <a:ea typeface="+mn-ea"/>
                          <a:cs typeface="+mn-cs"/>
                        </a:rPr>
                        <a:t>EQ:  How do you know when story ideas are important?</a:t>
                      </a:r>
                    </a:p>
                    <a:p>
                      <a:pPr marL="0" marR="0" algn="l">
                        <a:lnSpc>
                          <a:spcPct val="115000"/>
                        </a:lnSpc>
                        <a:spcBef>
                          <a:spcPts val="0"/>
                        </a:spcBef>
                        <a:spcAft>
                          <a:spcPts val="0"/>
                        </a:spcAft>
                      </a:pPr>
                      <a:endParaRPr lang="en-US" sz="1100" kern="1200" baseline="0" dirty="0" smtClean="0">
                        <a:solidFill>
                          <a:schemeClr val="dk1"/>
                        </a:solidFill>
                        <a:latin typeface="+mn-lt"/>
                        <a:ea typeface="+mn-ea"/>
                        <a:cs typeface="+mn-cs"/>
                      </a:endParaRPr>
                    </a:p>
                    <a:p>
                      <a:pPr marL="0" marR="0" algn="l">
                        <a:lnSpc>
                          <a:spcPct val="115000"/>
                        </a:lnSpc>
                        <a:spcBef>
                          <a:spcPts val="0"/>
                        </a:spcBef>
                        <a:spcAft>
                          <a:spcPts val="0"/>
                        </a:spcAft>
                      </a:pPr>
                      <a:r>
                        <a:rPr lang="en-US" sz="1100" kern="1200" baseline="0" dirty="0" smtClean="0">
                          <a:solidFill>
                            <a:schemeClr val="dk1"/>
                          </a:solidFill>
                          <a:latin typeface="+mn-lt"/>
                          <a:ea typeface="+mn-ea"/>
                          <a:cs typeface="+mn-cs"/>
                        </a:rPr>
                        <a:t>Using proper nouns</a:t>
                      </a:r>
                    </a:p>
                    <a:p>
                      <a:pPr marL="0" marR="0" algn="l">
                        <a:lnSpc>
                          <a:spcPct val="115000"/>
                        </a:lnSpc>
                        <a:spcBef>
                          <a:spcPts val="0"/>
                        </a:spcBef>
                        <a:spcAft>
                          <a:spcPts val="0"/>
                        </a:spcAft>
                      </a:pPr>
                      <a:r>
                        <a:rPr lang="en-US" sz="1100" kern="1200" baseline="0" dirty="0" smtClean="0">
                          <a:solidFill>
                            <a:schemeClr val="dk1"/>
                          </a:solidFill>
                          <a:latin typeface="+mn-lt"/>
                          <a:ea typeface="+mn-ea"/>
                          <a:cs typeface="+mn-cs"/>
                        </a:rPr>
                        <a:t>Suffix ‘</a:t>
                      </a:r>
                      <a:r>
                        <a:rPr lang="en-US" sz="1100" kern="1200" baseline="0" dirty="0" err="1" smtClean="0">
                          <a:solidFill>
                            <a:schemeClr val="dk1"/>
                          </a:solidFill>
                          <a:latin typeface="+mn-lt"/>
                          <a:ea typeface="+mn-ea"/>
                          <a:cs typeface="+mn-cs"/>
                        </a:rPr>
                        <a:t>ly</a:t>
                      </a:r>
                      <a:r>
                        <a:rPr lang="en-US" sz="1100" kern="1200" baseline="0" dirty="0" smtClean="0">
                          <a:solidFill>
                            <a:schemeClr val="dk1"/>
                          </a:solidFill>
                          <a:latin typeface="+mn-lt"/>
                          <a:ea typeface="+mn-ea"/>
                          <a:cs typeface="+mn-cs"/>
                        </a:rPr>
                        <a:t>’</a:t>
                      </a:r>
                    </a:p>
                    <a:p>
                      <a:pPr marL="0" marR="0" algn="l">
                        <a:lnSpc>
                          <a:spcPct val="115000"/>
                        </a:lnSpc>
                        <a:spcBef>
                          <a:spcPts val="0"/>
                        </a:spcBef>
                        <a:spcAft>
                          <a:spcPts val="0"/>
                        </a:spcAft>
                      </a:pPr>
                      <a:r>
                        <a:rPr lang="en-US" sz="1100" kern="1200" baseline="0" dirty="0" smtClean="0">
                          <a:solidFill>
                            <a:schemeClr val="dk1"/>
                          </a:solidFill>
                          <a:latin typeface="+mn-lt"/>
                          <a:ea typeface="+mn-ea"/>
                          <a:cs typeface="+mn-cs"/>
                        </a:rPr>
                        <a:t>Long o: ‘o’ ‘</a:t>
                      </a:r>
                      <a:r>
                        <a:rPr lang="en-US" sz="1100" kern="1200" baseline="0" dirty="0" err="1" smtClean="0">
                          <a:solidFill>
                            <a:schemeClr val="dk1"/>
                          </a:solidFill>
                          <a:latin typeface="+mn-lt"/>
                          <a:ea typeface="+mn-ea"/>
                          <a:cs typeface="+mn-cs"/>
                        </a:rPr>
                        <a:t>oa</a:t>
                      </a:r>
                      <a:r>
                        <a:rPr lang="en-US" sz="1100" kern="1200" baseline="0" dirty="0" smtClean="0">
                          <a:solidFill>
                            <a:schemeClr val="dk1"/>
                          </a:solidFill>
                          <a:latin typeface="+mn-lt"/>
                          <a:ea typeface="+mn-ea"/>
                          <a:cs typeface="+mn-cs"/>
                        </a:rPr>
                        <a:t>’ ‘</a:t>
                      </a:r>
                      <a:r>
                        <a:rPr lang="en-US" sz="1100" kern="1200" baseline="0" dirty="0" err="1" smtClean="0">
                          <a:solidFill>
                            <a:schemeClr val="dk1"/>
                          </a:solidFill>
                          <a:latin typeface="+mn-lt"/>
                          <a:ea typeface="+mn-ea"/>
                          <a:cs typeface="+mn-cs"/>
                        </a:rPr>
                        <a:t>ow</a:t>
                      </a:r>
                      <a:r>
                        <a:rPr lang="en-US" sz="1100" kern="1200" baseline="0" dirty="0" smtClean="0">
                          <a:solidFill>
                            <a:schemeClr val="dk1"/>
                          </a:solidFill>
                          <a:latin typeface="+mn-lt"/>
                          <a:ea typeface="+mn-ea"/>
                          <a:cs typeface="+mn-cs"/>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100" b="1" kern="1200" dirty="0" smtClean="0">
                          <a:solidFill>
                            <a:schemeClr val="dk1"/>
                          </a:solidFill>
                          <a:latin typeface="+mn-lt"/>
                          <a:ea typeface="+mn-ea"/>
                          <a:cs typeface="+mn-cs"/>
                        </a:rPr>
                        <a:t>2-digit Subtraction</a:t>
                      </a:r>
                    </a:p>
                    <a:p>
                      <a:r>
                        <a:rPr lang="en-US" sz="1100" u="none" strike="noStrike" kern="1200" dirty="0" smtClean="0">
                          <a:solidFill>
                            <a:schemeClr val="dk1"/>
                          </a:solidFill>
                          <a:latin typeface="+mn-lt"/>
                          <a:ea typeface="+mn-ea"/>
                          <a:cs typeface="+mn-cs"/>
                        </a:rPr>
                        <a:t>2.NBT.B.5</a:t>
                      </a:r>
                      <a:endParaRPr lang="en-US" sz="1100" kern="1200" dirty="0" smtClean="0">
                        <a:solidFill>
                          <a:schemeClr val="dk1"/>
                        </a:solidFill>
                        <a:latin typeface="+mn-lt"/>
                        <a:ea typeface="+mn-ea"/>
                        <a:cs typeface="+mn-cs"/>
                      </a:endParaRPr>
                    </a:p>
                    <a:p>
                      <a:r>
                        <a:rPr lang="en-US" sz="1100" kern="1200" dirty="0" smtClean="0">
                          <a:solidFill>
                            <a:schemeClr val="dk1"/>
                          </a:solidFill>
                          <a:latin typeface="+mn-lt"/>
                          <a:ea typeface="+mn-ea"/>
                          <a:cs typeface="+mn-cs"/>
                        </a:rPr>
                        <a:t>Fluently add and subtract within 100 using strategies based on place value, properties of operations, and/or the relationship between addition and subtraction.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1000"/>
                        </a:spcAft>
                      </a:pPr>
                      <a:r>
                        <a:rPr lang="en-US" sz="1100" dirty="0" smtClean="0">
                          <a:latin typeface="Calibri"/>
                          <a:ea typeface="Calibri"/>
                          <a:cs typeface="Times New Roman"/>
                        </a:rPr>
                        <a:t>Write</a:t>
                      </a:r>
                      <a:r>
                        <a:rPr lang="en-US" sz="1100" baseline="0" dirty="0" smtClean="0">
                          <a:latin typeface="Calibri"/>
                          <a:ea typeface="Calibri"/>
                          <a:cs typeface="Times New Roman"/>
                        </a:rPr>
                        <a:t> to persuade:  Persuasive essay</a:t>
                      </a:r>
                      <a:endParaRPr lang="en-US" sz="1100" dirty="0">
                        <a:latin typeface="Calibri"/>
                        <a:ea typeface="Calibri"/>
                        <a:cs typeface="Times New Roman"/>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smtClean="0"/>
                        <a:t>Cultures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dirty="0" smtClean="0">
                          <a:solidFill>
                            <a:schemeClr val="tx1"/>
                          </a:solidFill>
                        </a:rPr>
                        <a:t>Math:</a:t>
                      </a:r>
                    </a:p>
                    <a:p>
                      <a:r>
                        <a:rPr lang="en-US" sz="1200" b="1" dirty="0" smtClean="0">
                          <a:solidFill>
                            <a:schemeClr val="tx1"/>
                          </a:solidFill>
                        </a:rPr>
                        <a:t>Literacy:</a:t>
                      </a:r>
                    </a:p>
                    <a:p>
                      <a:r>
                        <a:rPr lang="en-US" sz="1200" dirty="0" smtClean="0">
                          <a:solidFill>
                            <a:schemeClr val="tx1"/>
                          </a:solidFill>
                        </a:rPr>
                        <a:t>Spelling</a:t>
                      </a:r>
                      <a:r>
                        <a:rPr lang="en-US" sz="1200" baseline="0" dirty="0" smtClean="0">
                          <a:solidFill>
                            <a:schemeClr val="tx1"/>
                          </a:solidFill>
                        </a:rPr>
                        <a:t> week 14</a:t>
                      </a:r>
                    </a:p>
                    <a:p>
                      <a:endParaRPr lang="en-US" sz="1200" dirty="0" smtClean="0">
                        <a:solidFill>
                          <a:schemeClr val="tx1"/>
                        </a:solidFill>
                      </a:endParaRPr>
                    </a:p>
                    <a:p>
                      <a:r>
                        <a:rPr lang="en-US" sz="1200" b="1" dirty="0" smtClean="0">
                          <a:solidFill>
                            <a:schemeClr val="tx1"/>
                          </a:solidFill>
                        </a:rPr>
                        <a:t>Re Teach:</a:t>
                      </a:r>
                    </a:p>
                    <a:p>
                      <a:r>
                        <a:rPr lang="en-US" sz="1200" dirty="0" smtClean="0">
                          <a:solidFill>
                            <a:schemeClr val="tx1"/>
                          </a:solidFill>
                        </a:rPr>
                        <a:t>T:</a:t>
                      </a:r>
                    </a:p>
                    <a:p>
                      <a:r>
                        <a:rPr lang="en-US" sz="1200" dirty="0" err="1" smtClean="0">
                          <a:solidFill>
                            <a:schemeClr val="tx1"/>
                          </a:solidFill>
                        </a:rPr>
                        <a:t>Th</a:t>
                      </a:r>
                      <a:r>
                        <a:rPr lang="en-US" sz="1200" dirty="0" smtClean="0">
                          <a:solidFill>
                            <a:schemeClr val="tx1"/>
                          </a:solidFill>
                        </a:rPr>
                        <a:t>:</a:t>
                      </a:r>
                    </a:p>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880772">
                <a:tc>
                  <a:txBody>
                    <a:bodyPr/>
                    <a:lstStyle/>
                    <a:p>
                      <a:r>
                        <a:rPr lang="en-US" baseline="0" dirty="0" smtClean="0">
                          <a:solidFill>
                            <a:schemeClr val="tx1"/>
                          </a:solidFill>
                        </a:rPr>
                        <a:t>Week 15</a:t>
                      </a:r>
                    </a:p>
                    <a:p>
                      <a:r>
                        <a:rPr lang="en-US" baseline="0" dirty="0" smtClean="0">
                          <a:solidFill>
                            <a:schemeClr val="tx1"/>
                          </a:solidFill>
                        </a:rPr>
                        <a:t>Dec. 15</a:t>
                      </a:r>
                      <a:r>
                        <a:rPr lang="en-US" baseline="30000" dirty="0" smtClean="0">
                          <a:solidFill>
                            <a:schemeClr val="tx1"/>
                          </a:solidFill>
                        </a:rPr>
                        <a:t>th</a:t>
                      </a:r>
                      <a:r>
                        <a:rPr lang="en-US" baseline="0" dirty="0" smtClean="0">
                          <a:solidFill>
                            <a:schemeClr val="tx1"/>
                          </a:solidFill>
                        </a:rPr>
                        <a:t> – 19</a:t>
                      </a:r>
                      <a:r>
                        <a:rPr lang="en-US" baseline="30000" dirty="0" smtClean="0">
                          <a:solidFill>
                            <a:schemeClr val="tx1"/>
                          </a:solidFill>
                        </a:rPr>
                        <a:t>th</a:t>
                      </a:r>
                    </a:p>
                    <a:p>
                      <a:r>
                        <a:rPr lang="en-US" baseline="0" dirty="0" smtClean="0">
                          <a:solidFill>
                            <a:schemeClr val="tx1"/>
                          </a:solidFill>
                        </a:rPr>
                        <a:t>Officer Buckle and Gloria</a:t>
                      </a:r>
                    </a:p>
                    <a:p>
                      <a:endParaRPr lang="en-US" baseline="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0"/>
                        </a:spcAft>
                      </a:pPr>
                      <a:r>
                        <a:rPr lang="en-US" sz="1100" kern="1200" dirty="0" smtClean="0">
                          <a:solidFill>
                            <a:schemeClr val="dk1"/>
                          </a:solidFill>
                          <a:latin typeface="+mn-lt"/>
                          <a:ea typeface="+mn-ea"/>
                          <a:cs typeface="+mn-cs"/>
                        </a:rPr>
                        <a:t>EQ:  What might cause a story character to change?</a:t>
                      </a:r>
                    </a:p>
                    <a:p>
                      <a:pPr marL="0" marR="0" algn="l">
                        <a:lnSpc>
                          <a:spcPct val="115000"/>
                        </a:lnSpc>
                        <a:spcBef>
                          <a:spcPts val="0"/>
                        </a:spcBef>
                        <a:spcAft>
                          <a:spcPts val="0"/>
                        </a:spcAft>
                      </a:pPr>
                      <a:endParaRPr lang="en-US" sz="1100" kern="1200" dirty="0" smtClean="0">
                        <a:solidFill>
                          <a:schemeClr val="dk1"/>
                        </a:solidFill>
                        <a:latin typeface="+mn-lt"/>
                        <a:ea typeface="+mn-ea"/>
                        <a:cs typeface="+mn-cs"/>
                      </a:endParaRPr>
                    </a:p>
                    <a:p>
                      <a:pPr marL="0" marR="0" algn="l">
                        <a:lnSpc>
                          <a:spcPct val="115000"/>
                        </a:lnSpc>
                        <a:spcBef>
                          <a:spcPts val="0"/>
                        </a:spcBef>
                        <a:spcAft>
                          <a:spcPts val="0"/>
                        </a:spcAft>
                      </a:pPr>
                      <a:r>
                        <a:rPr lang="en-US" sz="1100" kern="1200" dirty="0" smtClean="0">
                          <a:solidFill>
                            <a:schemeClr val="dk1"/>
                          </a:solidFill>
                          <a:latin typeface="+mn-lt"/>
                          <a:ea typeface="+mn-ea"/>
                          <a:cs typeface="+mn-cs"/>
                        </a:rPr>
                        <a:t>Dictionary Entry</a:t>
                      </a:r>
                    </a:p>
                    <a:p>
                      <a:pPr marL="0" marR="0" algn="l">
                        <a:lnSpc>
                          <a:spcPct val="115000"/>
                        </a:lnSpc>
                        <a:spcBef>
                          <a:spcPts val="0"/>
                        </a:spcBef>
                        <a:spcAft>
                          <a:spcPts val="0"/>
                        </a:spcAft>
                      </a:pPr>
                      <a:r>
                        <a:rPr lang="en-US" sz="1100" kern="1200" dirty="0" smtClean="0">
                          <a:solidFill>
                            <a:schemeClr val="dk1"/>
                          </a:solidFill>
                          <a:latin typeface="+mn-lt"/>
                          <a:ea typeface="+mn-ea"/>
                          <a:cs typeface="+mn-cs"/>
                        </a:rPr>
                        <a:t>Compound words</a:t>
                      </a:r>
                    </a:p>
                    <a:p>
                      <a:pPr marL="0" marR="0" algn="l">
                        <a:lnSpc>
                          <a:spcPct val="115000"/>
                        </a:lnSpc>
                        <a:spcBef>
                          <a:spcPts val="0"/>
                        </a:spcBef>
                        <a:spcAft>
                          <a:spcPts val="0"/>
                        </a:spcAft>
                      </a:pPr>
                      <a:r>
                        <a:rPr lang="en-US" sz="1100" kern="1200" dirty="0" smtClean="0">
                          <a:solidFill>
                            <a:schemeClr val="dk1"/>
                          </a:solidFill>
                          <a:latin typeface="+mn-lt"/>
                          <a:ea typeface="+mn-ea"/>
                          <a:cs typeface="+mn-cs"/>
                        </a:rPr>
                        <a:t>The </a:t>
                      </a:r>
                      <a:r>
                        <a:rPr lang="en-US" sz="1100" kern="1200" dirty="0" err="1" smtClean="0">
                          <a:solidFill>
                            <a:schemeClr val="dk1"/>
                          </a:solidFill>
                          <a:latin typeface="+mn-lt"/>
                          <a:ea typeface="+mn-ea"/>
                          <a:cs typeface="+mn-cs"/>
                        </a:rPr>
                        <a:t>shwa</a:t>
                      </a:r>
                      <a:r>
                        <a:rPr lang="en-US" sz="1100" kern="1200" dirty="0" smtClean="0">
                          <a:solidFill>
                            <a:schemeClr val="dk1"/>
                          </a:solidFill>
                          <a:latin typeface="+mn-lt"/>
                          <a:ea typeface="+mn-ea"/>
                          <a:cs typeface="+mn-cs"/>
                        </a:rPr>
                        <a:t> vowel</a:t>
                      </a:r>
                      <a:r>
                        <a:rPr lang="en-US" sz="1100" kern="1200" baseline="0" dirty="0" smtClean="0">
                          <a:solidFill>
                            <a:schemeClr val="dk1"/>
                          </a:solidFill>
                          <a:latin typeface="+mn-lt"/>
                          <a:ea typeface="+mn-ea"/>
                          <a:cs typeface="+mn-cs"/>
                        </a:rPr>
                        <a:t> sound</a:t>
                      </a:r>
                    </a:p>
                    <a:p>
                      <a:pPr marL="0" marR="0" algn="l">
                        <a:lnSpc>
                          <a:spcPct val="115000"/>
                        </a:lnSpc>
                        <a:spcBef>
                          <a:spcPts val="0"/>
                        </a:spcBef>
                        <a:spcAft>
                          <a:spcPts val="0"/>
                        </a:spcAft>
                      </a:pPr>
                      <a:r>
                        <a:rPr lang="en-US" sz="1100" kern="1200" baseline="0" dirty="0" smtClean="0">
                          <a:solidFill>
                            <a:schemeClr val="dk1"/>
                          </a:solidFill>
                          <a:latin typeface="+mn-lt"/>
                          <a:ea typeface="+mn-ea"/>
                          <a:cs typeface="+mn-cs"/>
                        </a:rPr>
                        <a:t>Abbreviations</a:t>
                      </a:r>
                      <a:endParaRPr lang="en-US" sz="11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kern="1200" dirty="0" smtClean="0">
                          <a:solidFill>
                            <a:schemeClr val="dk1"/>
                          </a:solidFill>
                          <a:latin typeface="+mn-lt"/>
                          <a:ea typeface="+mn-ea"/>
                          <a:cs typeface="+mn-cs"/>
                        </a:rPr>
                        <a:t>2-digit Subtraction</a:t>
                      </a:r>
                    </a:p>
                    <a:p>
                      <a:r>
                        <a:rPr lang="en-US" sz="1200" u="none" strike="noStrike" kern="1200" dirty="0" smtClean="0">
                          <a:solidFill>
                            <a:schemeClr val="dk1"/>
                          </a:solidFill>
                          <a:latin typeface="+mn-lt"/>
                          <a:ea typeface="+mn-ea"/>
                          <a:cs typeface="+mn-cs"/>
                        </a:rPr>
                        <a:t>2.NBT.B.5</a:t>
                      </a:r>
                      <a:endParaRPr lang="en-US" sz="1200" kern="1200" dirty="0" smtClean="0">
                        <a:solidFill>
                          <a:schemeClr val="dk1"/>
                        </a:solidFill>
                        <a:latin typeface="+mn-lt"/>
                        <a:ea typeface="+mn-ea"/>
                        <a:cs typeface="+mn-cs"/>
                      </a:endParaRPr>
                    </a:p>
                    <a:p>
                      <a:r>
                        <a:rPr lang="en-US" sz="1200" kern="1200" dirty="0" smtClean="0">
                          <a:solidFill>
                            <a:schemeClr val="dk1"/>
                          </a:solidFill>
                          <a:latin typeface="+mn-lt"/>
                          <a:ea typeface="+mn-ea"/>
                          <a:cs typeface="+mn-cs"/>
                        </a:rPr>
                        <a:t>Fluently add and subtract within 100 using strategies based on place value, properties of operations, and/or the relationship between addition and subtraction.</a:t>
                      </a:r>
                    </a:p>
                    <a:p>
                      <a:endParaRPr lang="en-US" sz="12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1000"/>
                        </a:spcAft>
                      </a:pPr>
                      <a:r>
                        <a:rPr lang="en-US" sz="1100" dirty="0" smtClean="0">
                          <a:latin typeface="Calibri"/>
                          <a:ea typeface="Calibri"/>
                          <a:cs typeface="Times New Roman"/>
                        </a:rPr>
                        <a:t>Write to persuade:</a:t>
                      </a:r>
                      <a:r>
                        <a:rPr lang="en-US" sz="1100" baseline="0" dirty="0" smtClean="0">
                          <a:latin typeface="Calibri"/>
                          <a:ea typeface="Calibri"/>
                          <a:cs typeface="Times New Roman"/>
                        </a:rPr>
                        <a:t>  Persuasive essay</a:t>
                      </a:r>
                      <a:endParaRPr lang="en-US" sz="1100" dirty="0">
                        <a:latin typeface="Calibri"/>
                        <a:ea typeface="Calibri"/>
                        <a:cs typeface="Times New Roman"/>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smtClean="0"/>
                        <a:t>Cultures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dirty="0" smtClean="0">
                          <a:solidFill>
                            <a:schemeClr val="tx1"/>
                          </a:solidFill>
                        </a:rPr>
                        <a:t>Math:</a:t>
                      </a:r>
                    </a:p>
                    <a:p>
                      <a:r>
                        <a:rPr lang="en-US" sz="1200" b="0" dirty="0" smtClean="0">
                          <a:solidFill>
                            <a:schemeClr val="tx1"/>
                          </a:solidFill>
                        </a:rPr>
                        <a:t>2-digit subtraction</a:t>
                      </a:r>
                      <a:r>
                        <a:rPr lang="en-US" sz="1200" b="0" baseline="0" dirty="0" smtClean="0">
                          <a:solidFill>
                            <a:schemeClr val="tx1"/>
                          </a:solidFill>
                        </a:rPr>
                        <a:t> post</a:t>
                      </a:r>
                    </a:p>
                    <a:p>
                      <a:r>
                        <a:rPr lang="en-US" sz="1200" b="0" baseline="0" dirty="0" smtClean="0">
                          <a:solidFill>
                            <a:schemeClr val="tx1"/>
                          </a:solidFill>
                        </a:rPr>
                        <a:t>Fractions pre</a:t>
                      </a:r>
                      <a:endParaRPr lang="en-US" sz="1200" b="0" dirty="0" smtClean="0">
                        <a:solidFill>
                          <a:schemeClr val="tx1"/>
                        </a:solidFill>
                      </a:endParaRPr>
                    </a:p>
                    <a:p>
                      <a:r>
                        <a:rPr lang="en-US" sz="1200" b="1" dirty="0" smtClean="0">
                          <a:solidFill>
                            <a:schemeClr val="tx1"/>
                          </a:solidFill>
                        </a:rPr>
                        <a:t>Literacy:</a:t>
                      </a:r>
                    </a:p>
                    <a:p>
                      <a:r>
                        <a:rPr lang="en-US" sz="1200" b="0" dirty="0" smtClean="0">
                          <a:solidFill>
                            <a:schemeClr val="tx1"/>
                          </a:solidFill>
                        </a:rPr>
                        <a:t>Spelling week 15</a:t>
                      </a:r>
                    </a:p>
                    <a:p>
                      <a:endParaRPr lang="en-US" sz="1200" b="0" dirty="0" smtClean="0">
                        <a:solidFill>
                          <a:schemeClr val="tx1"/>
                        </a:solidFill>
                      </a:endParaRPr>
                    </a:p>
                    <a:p>
                      <a:r>
                        <a:rPr lang="en-US" sz="1200" b="1" dirty="0" smtClean="0">
                          <a:solidFill>
                            <a:schemeClr val="tx1"/>
                          </a:solidFill>
                        </a:rPr>
                        <a:t>Re Teach:</a:t>
                      </a:r>
                    </a:p>
                    <a:p>
                      <a:r>
                        <a:rPr lang="en-US" sz="1200" dirty="0" smtClean="0">
                          <a:solidFill>
                            <a:schemeClr val="tx1"/>
                          </a:solidFill>
                        </a:rPr>
                        <a:t>T:</a:t>
                      </a:r>
                    </a:p>
                    <a:p>
                      <a:r>
                        <a:rPr lang="en-US" sz="1200" dirty="0" err="1" smtClean="0">
                          <a:solidFill>
                            <a:schemeClr val="tx1"/>
                          </a:solidFill>
                        </a:rPr>
                        <a:t>Th</a:t>
                      </a:r>
                      <a:r>
                        <a:rPr lang="en-US" sz="1200" dirty="0" smtClean="0">
                          <a:solidFill>
                            <a:schemeClr val="tx1"/>
                          </a:solidFill>
                        </a:rPr>
                        <a:t>:</a:t>
                      </a:r>
                    </a:p>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0"/>
          <a:ext cx="9144000" cy="8595360"/>
        </p:xfrm>
        <a:graphic>
          <a:graphicData uri="http://schemas.openxmlformats.org/drawingml/2006/table">
            <a:tbl>
              <a:tblPr firstRow="1" bandRow="1">
                <a:tableStyleId>{5C22544A-7EE6-4342-B048-85BDC9FD1C3A}</a:tableStyleId>
              </a:tblPr>
              <a:tblGrid>
                <a:gridCol w="1604210"/>
                <a:gridCol w="1977190"/>
                <a:gridCol w="1600200"/>
                <a:gridCol w="1295400"/>
                <a:gridCol w="1143000"/>
                <a:gridCol w="1524000"/>
              </a:tblGrid>
              <a:tr h="1929227">
                <a:tc>
                  <a:txBody>
                    <a:bodyPr/>
                    <a:lstStyle/>
                    <a:p>
                      <a:r>
                        <a:rPr lang="en-US" b="0" baseline="0" dirty="0" smtClean="0">
                          <a:solidFill>
                            <a:schemeClr val="tx1"/>
                          </a:solidFill>
                        </a:rPr>
                        <a:t>Week 16</a:t>
                      </a:r>
                    </a:p>
                    <a:p>
                      <a:r>
                        <a:rPr lang="en-US" b="0" baseline="0" dirty="0" smtClean="0">
                          <a:solidFill>
                            <a:schemeClr val="tx1"/>
                          </a:solidFill>
                        </a:rPr>
                        <a:t>Jan. 5</a:t>
                      </a:r>
                      <a:r>
                        <a:rPr lang="en-US" b="0" baseline="30000" dirty="0" smtClean="0">
                          <a:solidFill>
                            <a:schemeClr val="tx1"/>
                          </a:solidFill>
                        </a:rPr>
                        <a:t>th</a:t>
                      </a:r>
                      <a:r>
                        <a:rPr lang="en-US" b="0" baseline="0" dirty="0" smtClean="0">
                          <a:solidFill>
                            <a:schemeClr val="tx1"/>
                          </a:solidFill>
                        </a:rPr>
                        <a:t> – 9</a:t>
                      </a:r>
                      <a:r>
                        <a:rPr lang="en-US" b="0" baseline="30000" dirty="0" smtClean="0">
                          <a:solidFill>
                            <a:schemeClr val="tx1"/>
                          </a:solidFill>
                        </a:rPr>
                        <a:t>th</a:t>
                      </a:r>
                      <a:endParaRPr lang="en-US" b="0" baseline="0" dirty="0" smtClean="0">
                        <a:solidFill>
                          <a:schemeClr val="tx1"/>
                        </a:solidFill>
                      </a:endParaRPr>
                    </a:p>
                    <a:p>
                      <a:r>
                        <a:rPr lang="en-US" b="0" baseline="0" dirty="0" smtClean="0">
                          <a:solidFill>
                            <a:schemeClr val="tx1"/>
                          </a:solidFill>
                        </a:rPr>
                        <a:t>Mr. </a:t>
                      </a:r>
                      <a:r>
                        <a:rPr lang="en-US" b="0" baseline="0" dirty="0" err="1" smtClean="0">
                          <a:solidFill>
                            <a:schemeClr val="tx1"/>
                          </a:solidFill>
                        </a:rPr>
                        <a:t>Tanen’s</a:t>
                      </a:r>
                      <a:r>
                        <a:rPr lang="en-US" b="0" baseline="0" dirty="0" smtClean="0">
                          <a:solidFill>
                            <a:schemeClr val="tx1"/>
                          </a:solidFill>
                        </a:rPr>
                        <a:t> Tie Trouble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0"/>
                        </a:spcAft>
                      </a:pPr>
                      <a:r>
                        <a:rPr lang="en-US" sz="1100" b="0" kern="1200" dirty="0" smtClean="0">
                          <a:solidFill>
                            <a:schemeClr val="tx1"/>
                          </a:solidFill>
                          <a:latin typeface="+mn-lt"/>
                          <a:ea typeface="+mn-ea"/>
                          <a:cs typeface="+mn-cs"/>
                        </a:rPr>
                        <a:t>EQ:  When might a character need help solving a problem?</a:t>
                      </a:r>
                    </a:p>
                    <a:p>
                      <a:pPr marL="0" marR="0" algn="l">
                        <a:lnSpc>
                          <a:spcPct val="115000"/>
                        </a:lnSpc>
                        <a:spcBef>
                          <a:spcPts val="0"/>
                        </a:spcBef>
                        <a:spcAft>
                          <a:spcPts val="0"/>
                        </a:spcAft>
                      </a:pPr>
                      <a:endParaRPr lang="en-US" sz="1100" b="0" kern="1200" dirty="0" smtClean="0">
                        <a:solidFill>
                          <a:schemeClr val="tx1"/>
                        </a:solidFill>
                        <a:latin typeface="+mn-lt"/>
                        <a:ea typeface="+mn-ea"/>
                        <a:cs typeface="+mn-cs"/>
                      </a:endParaRPr>
                    </a:p>
                    <a:p>
                      <a:pPr marL="0" marR="0" algn="l">
                        <a:lnSpc>
                          <a:spcPct val="115000"/>
                        </a:lnSpc>
                        <a:spcBef>
                          <a:spcPts val="0"/>
                        </a:spcBef>
                        <a:spcAft>
                          <a:spcPts val="0"/>
                        </a:spcAft>
                      </a:pPr>
                      <a:r>
                        <a:rPr lang="en-US" sz="1100" b="0" kern="1200" dirty="0" smtClean="0">
                          <a:solidFill>
                            <a:schemeClr val="tx1"/>
                          </a:solidFill>
                          <a:latin typeface="+mn-lt"/>
                          <a:ea typeface="+mn-ea"/>
                          <a:cs typeface="+mn-cs"/>
                        </a:rPr>
                        <a:t>Homographs</a:t>
                      </a:r>
                    </a:p>
                    <a:p>
                      <a:pPr marL="0" marR="0" algn="l">
                        <a:lnSpc>
                          <a:spcPct val="115000"/>
                        </a:lnSpc>
                        <a:spcBef>
                          <a:spcPts val="0"/>
                        </a:spcBef>
                        <a:spcAft>
                          <a:spcPts val="0"/>
                        </a:spcAft>
                      </a:pPr>
                      <a:r>
                        <a:rPr lang="en-US" sz="1100" b="0" kern="1200" dirty="0" smtClean="0">
                          <a:solidFill>
                            <a:schemeClr val="tx1"/>
                          </a:solidFill>
                          <a:latin typeface="+mn-lt"/>
                          <a:ea typeface="+mn-ea"/>
                          <a:cs typeface="+mn-cs"/>
                        </a:rPr>
                        <a:t>Pronouns</a:t>
                      </a:r>
                    </a:p>
                    <a:p>
                      <a:pPr marL="0" marR="0" algn="l">
                        <a:lnSpc>
                          <a:spcPct val="115000"/>
                        </a:lnSpc>
                        <a:spcBef>
                          <a:spcPts val="0"/>
                        </a:spcBef>
                        <a:spcAft>
                          <a:spcPts val="0"/>
                        </a:spcAft>
                      </a:pPr>
                      <a:r>
                        <a:rPr lang="en-US" sz="1100" b="0" kern="1200" dirty="0" smtClean="0">
                          <a:solidFill>
                            <a:schemeClr val="tx1"/>
                          </a:solidFill>
                          <a:latin typeface="+mn-lt"/>
                          <a:ea typeface="+mn-ea"/>
                          <a:cs typeface="+mn-cs"/>
                        </a:rPr>
                        <a:t>Base words and ending -</a:t>
                      </a:r>
                      <a:r>
                        <a:rPr lang="en-US" sz="1100" b="0" kern="1200" dirty="0" err="1" smtClean="0">
                          <a:solidFill>
                            <a:schemeClr val="tx1"/>
                          </a:solidFill>
                          <a:latin typeface="+mn-lt"/>
                          <a:ea typeface="+mn-ea"/>
                          <a:cs typeface="+mn-cs"/>
                        </a:rPr>
                        <a:t>ed</a:t>
                      </a:r>
                      <a:r>
                        <a:rPr lang="en-US" sz="1100" b="0" kern="1200" dirty="0" smtClean="0">
                          <a:solidFill>
                            <a:schemeClr val="tx1"/>
                          </a:solidFill>
                          <a:latin typeface="+mn-lt"/>
                          <a:ea typeface="+mn-ea"/>
                          <a:cs typeface="+mn-cs"/>
                        </a:rPr>
                        <a:t>, -</a:t>
                      </a:r>
                      <a:r>
                        <a:rPr lang="en-US" sz="1100" b="0" kern="1200" dirty="0" err="1" smtClean="0">
                          <a:solidFill>
                            <a:schemeClr val="tx1"/>
                          </a:solidFill>
                          <a:latin typeface="+mn-lt"/>
                          <a:ea typeface="+mn-ea"/>
                          <a:cs typeface="+mn-cs"/>
                        </a:rPr>
                        <a:t>ing</a:t>
                      </a:r>
                      <a:endParaRPr lang="en-US" sz="1100" b="0" dirty="0">
                        <a:solidFill>
                          <a:schemeClr val="tx1"/>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kern="1200" dirty="0" smtClean="0">
                          <a:solidFill>
                            <a:schemeClr val="dk1"/>
                          </a:solidFill>
                          <a:latin typeface="+mn-lt"/>
                          <a:ea typeface="+mn-ea"/>
                          <a:cs typeface="+mn-cs"/>
                        </a:rPr>
                        <a:t>Fractions</a:t>
                      </a:r>
                      <a:endParaRPr lang="en-US" sz="1100" b="0" kern="1200" dirty="0" smtClean="0">
                        <a:solidFill>
                          <a:schemeClr val="tx1"/>
                        </a:solidFill>
                        <a:latin typeface="+mn-lt"/>
                        <a:ea typeface="+mn-ea"/>
                        <a:cs typeface="+mn-cs"/>
                      </a:endParaRPr>
                    </a:p>
                    <a:p>
                      <a:r>
                        <a:rPr lang="en-US" sz="1100" b="0" u="none" strike="noStrike" kern="1200" dirty="0" smtClean="0">
                          <a:solidFill>
                            <a:schemeClr val="tx1"/>
                          </a:solidFill>
                          <a:latin typeface="+mn-lt"/>
                          <a:ea typeface="+mn-ea"/>
                          <a:cs typeface="+mn-cs"/>
                        </a:rPr>
                        <a:t>2.G.A.2</a:t>
                      </a:r>
                      <a:endParaRPr lang="en-US" sz="1100" b="0" kern="1200" dirty="0" smtClean="0">
                        <a:solidFill>
                          <a:schemeClr val="tx1"/>
                        </a:solidFill>
                        <a:latin typeface="+mn-lt"/>
                        <a:ea typeface="+mn-ea"/>
                        <a:cs typeface="+mn-cs"/>
                      </a:endParaRPr>
                    </a:p>
                    <a:p>
                      <a:r>
                        <a:rPr lang="en-US" sz="1100" b="0" kern="1200" dirty="0" smtClean="0">
                          <a:solidFill>
                            <a:schemeClr val="tx1"/>
                          </a:solidFill>
                          <a:latin typeface="+mn-lt"/>
                          <a:ea typeface="+mn-ea"/>
                          <a:cs typeface="+mn-cs"/>
                        </a:rPr>
                        <a:t>Partition a rectangle into rows and columns of same-size squares and count to find the total number of them.</a:t>
                      </a:r>
                    </a:p>
                    <a:p>
                      <a:r>
                        <a:rPr lang="en-US" sz="1100" b="0" u="none" strike="noStrike" kern="1200" dirty="0" smtClean="0">
                          <a:solidFill>
                            <a:schemeClr val="tx1"/>
                          </a:solidFill>
                          <a:latin typeface="+mn-lt"/>
                          <a:ea typeface="+mn-ea"/>
                          <a:cs typeface="+mn-cs"/>
                        </a:rPr>
                        <a:t>2.G.A.3</a:t>
                      </a:r>
                      <a:endParaRPr lang="en-US" sz="1100" b="0" kern="1200" dirty="0" smtClean="0">
                        <a:solidFill>
                          <a:schemeClr val="tx1"/>
                        </a:solidFill>
                        <a:latin typeface="+mn-lt"/>
                        <a:ea typeface="+mn-ea"/>
                        <a:cs typeface="+mn-cs"/>
                      </a:endParaRPr>
                    </a:p>
                    <a:p>
                      <a:r>
                        <a:rPr lang="en-US" sz="1100" b="0" kern="1200" dirty="0" smtClean="0">
                          <a:solidFill>
                            <a:schemeClr val="tx1"/>
                          </a:solidFill>
                          <a:latin typeface="+mn-lt"/>
                          <a:ea typeface="+mn-ea"/>
                          <a:cs typeface="+mn-cs"/>
                        </a:rPr>
                        <a:t>Partition circles and rectangles into two, three, or four equal shares, describe the shares using the words halves, thirds, half of, a third of, etc., and describe the whole as two halves, three thirds, four fourths. Recognize that equal shares of identical wholes need not have the same shape.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100" b="0" dirty="0" smtClean="0">
                          <a:solidFill>
                            <a:schemeClr val="tx1"/>
                          </a:solidFill>
                        </a:rPr>
                        <a:t>Write to express:  Fictional narrative paragraph</a:t>
                      </a:r>
                      <a:endParaRPr lang="en-US" sz="1100" b="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100" b="0" dirty="0" smtClean="0">
                          <a:solidFill>
                            <a:schemeClr val="tx1"/>
                          </a:solidFill>
                        </a:rPr>
                        <a:t>Cultures</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dirty="0" smtClean="0">
                          <a:solidFill>
                            <a:schemeClr val="tx1"/>
                          </a:solidFill>
                        </a:rPr>
                        <a:t>Math:</a:t>
                      </a:r>
                    </a:p>
                    <a:p>
                      <a:r>
                        <a:rPr lang="en-US" sz="1200" b="0" dirty="0" smtClean="0">
                          <a:solidFill>
                            <a:schemeClr val="tx1"/>
                          </a:solidFill>
                        </a:rPr>
                        <a:t>Fractions post</a:t>
                      </a:r>
                    </a:p>
                    <a:p>
                      <a:r>
                        <a:rPr lang="en-US" sz="1200" b="0" dirty="0" smtClean="0">
                          <a:solidFill>
                            <a:schemeClr val="tx1"/>
                          </a:solidFill>
                        </a:rPr>
                        <a:t>Money pre</a:t>
                      </a:r>
                    </a:p>
                    <a:p>
                      <a:r>
                        <a:rPr lang="en-US" sz="1200" b="1" dirty="0" smtClean="0">
                          <a:solidFill>
                            <a:schemeClr val="tx1"/>
                          </a:solidFill>
                        </a:rPr>
                        <a:t>Literacy:</a:t>
                      </a:r>
                    </a:p>
                    <a:p>
                      <a:r>
                        <a:rPr lang="en-US" sz="1200" b="0" dirty="0" smtClean="0">
                          <a:solidFill>
                            <a:schemeClr val="tx1"/>
                          </a:solidFill>
                        </a:rPr>
                        <a:t>Spelling</a:t>
                      </a:r>
                      <a:r>
                        <a:rPr lang="en-US" sz="1200" b="0" baseline="0" dirty="0" smtClean="0">
                          <a:solidFill>
                            <a:schemeClr val="tx1"/>
                          </a:solidFill>
                        </a:rPr>
                        <a:t> Week 16</a:t>
                      </a:r>
                    </a:p>
                    <a:p>
                      <a:r>
                        <a:rPr lang="en-US" sz="1200" b="0" baseline="0" dirty="0" smtClean="0">
                          <a:solidFill>
                            <a:schemeClr val="tx1"/>
                          </a:solidFill>
                        </a:rPr>
                        <a:t>Suffixes</a:t>
                      </a:r>
                      <a:endParaRPr lang="en-US" sz="1200" b="0" dirty="0" smtClean="0">
                        <a:solidFill>
                          <a:schemeClr val="tx1"/>
                        </a:solidFill>
                      </a:endParaRPr>
                    </a:p>
                    <a:p>
                      <a:endParaRPr lang="en-US" sz="1200" b="0" dirty="0" smtClean="0">
                        <a:solidFill>
                          <a:schemeClr val="tx1"/>
                        </a:solidFill>
                      </a:endParaRPr>
                    </a:p>
                    <a:p>
                      <a:r>
                        <a:rPr lang="en-US" sz="1200" b="1" dirty="0" smtClean="0">
                          <a:solidFill>
                            <a:schemeClr val="tx1"/>
                          </a:solidFill>
                        </a:rPr>
                        <a:t>Re Teach:</a:t>
                      </a:r>
                    </a:p>
                    <a:p>
                      <a:r>
                        <a:rPr lang="en-US" sz="1200" b="0" dirty="0" smtClean="0">
                          <a:solidFill>
                            <a:schemeClr val="tx1"/>
                          </a:solidFill>
                        </a:rPr>
                        <a:t>T:</a:t>
                      </a:r>
                    </a:p>
                    <a:p>
                      <a:r>
                        <a:rPr lang="en-US" sz="1200" b="0" dirty="0" err="1" smtClean="0">
                          <a:solidFill>
                            <a:schemeClr val="tx1"/>
                          </a:solidFill>
                        </a:rPr>
                        <a:t>Th</a:t>
                      </a:r>
                      <a:r>
                        <a:rPr lang="en-US" sz="1200" b="0" dirty="0" smtClean="0">
                          <a:solidFill>
                            <a:schemeClr val="tx1"/>
                          </a:solidFill>
                        </a:rPr>
                        <a:t>:</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148840">
                <a:tc>
                  <a:txBody>
                    <a:bodyPr/>
                    <a:lstStyle/>
                    <a:p>
                      <a:r>
                        <a:rPr lang="en-US" baseline="0" dirty="0" smtClean="0">
                          <a:solidFill>
                            <a:schemeClr val="tx1"/>
                          </a:solidFill>
                        </a:rPr>
                        <a:t>Week 17</a:t>
                      </a:r>
                    </a:p>
                    <a:p>
                      <a:r>
                        <a:rPr lang="en-US" baseline="0" dirty="0" smtClean="0">
                          <a:solidFill>
                            <a:schemeClr val="tx1"/>
                          </a:solidFill>
                        </a:rPr>
                        <a:t>Jan. 12</a:t>
                      </a:r>
                      <a:r>
                        <a:rPr lang="en-US" baseline="30000" dirty="0" smtClean="0">
                          <a:solidFill>
                            <a:schemeClr val="tx1"/>
                          </a:solidFill>
                        </a:rPr>
                        <a:t>th</a:t>
                      </a:r>
                      <a:r>
                        <a:rPr lang="en-US" baseline="0" dirty="0" smtClean="0">
                          <a:solidFill>
                            <a:schemeClr val="tx1"/>
                          </a:solidFill>
                        </a:rPr>
                        <a:t> – 15</a:t>
                      </a:r>
                      <a:r>
                        <a:rPr lang="en-US" baseline="30000" dirty="0" smtClean="0">
                          <a:solidFill>
                            <a:schemeClr val="tx1"/>
                          </a:solidFill>
                        </a:rPr>
                        <a:t>th</a:t>
                      </a:r>
                      <a:r>
                        <a:rPr lang="en-US" baseline="0" dirty="0" smtClean="0">
                          <a:solidFill>
                            <a:schemeClr val="tx1"/>
                          </a:solidFill>
                        </a:rPr>
                        <a:t> </a:t>
                      </a:r>
                    </a:p>
                    <a:p>
                      <a:r>
                        <a:rPr lang="en-US" baseline="0" dirty="0" smtClean="0">
                          <a:solidFill>
                            <a:schemeClr val="tx1"/>
                          </a:solidFill>
                        </a:rPr>
                        <a:t>Luke Goes to Bat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0"/>
                        </a:spcAft>
                      </a:pPr>
                      <a:r>
                        <a:rPr lang="en-US" sz="1100" kern="1200" dirty="0" smtClean="0">
                          <a:solidFill>
                            <a:schemeClr val="dk1"/>
                          </a:solidFill>
                          <a:latin typeface="+mn-lt"/>
                          <a:ea typeface="+mn-ea"/>
                          <a:cs typeface="+mn-cs"/>
                        </a:rPr>
                        <a:t>EQ:  What words show the order of events in a story?</a:t>
                      </a:r>
                    </a:p>
                    <a:p>
                      <a:pPr marL="0" marR="0" algn="l">
                        <a:lnSpc>
                          <a:spcPct val="115000"/>
                        </a:lnSpc>
                        <a:spcBef>
                          <a:spcPts val="0"/>
                        </a:spcBef>
                        <a:spcAft>
                          <a:spcPts val="0"/>
                        </a:spcAft>
                      </a:pPr>
                      <a:endParaRPr lang="en-US" sz="1100" kern="1200" baseline="0" dirty="0" smtClean="0">
                        <a:solidFill>
                          <a:schemeClr val="dk1"/>
                        </a:solidFill>
                        <a:latin typeface="+mn-lt"/>
                        <a:ea typeface="+mn-ea"/>
                        <a:cs typeface="+mn-cs"/>
                      </a:endParaRPr>
                    </a:p>
                    <a:p>
                      <a:pPr marL="0" marR="0" algn="l">
                        <a:lnSpc>
                          <a:spcPct val="115000"/>
                        </a:lnSpc>
                        <a:spcBef>
                          <a:spcPts val="0"/>
                        </a:spcBef>
                        <a:spcAft>
                          <a:spcPts val="0"/>
                        </a:spcAft>
                      </a:pPr>
                      <a:r>
                        <a:rPr lang="en-US" sz="1100" kern="1200" baseline="0" dirty="0" smtClean="0">
                          <a:solidFill>
                            <a:schemeClr val="dk1"/>
                          </a:solidFill>
                          <a:latin typeface="+mn-lt"/>
                          <a:ea typeface="+mn-ea"/>
                          <a:cs typeface="+mn-cs"/>
                        </a:rPr>
                        <a:t>Antonyms</a:t>
                      </a:r>
                    </a:p>
                    <a:p>
                      <a:pPr marL="0" marR="0" algn="l">
                        <a:lnSpc>
                          <a:spcPct val="115000"/>
                        </a:lnSpc>
                        <a:spcBef>
                          <a:spcPts val="0"/>
                        </a:spcBef>
                        <a:spcAft>
                          <a:spcPts val="0"/>
                        </a:spcAft>
                      </a:pPr>
                      <a:r>
                        <a:rPr lang="en-US" sz="1100" kern="1200" baseline="0" dirty="0" smtClean="0">
                          <a:solidFill>
                            <a:schemeClr val="dk1"/>
                          </a:solidFill>
                          <a:latin typeface="+mn-lt"/>
                          <a:ea typeface="+mn-ea"/>
                          <a:cs typeface="+mn-cs"/>
                        </a:rPr>
                        <a:t>Subject Verb Agreement</a:t>
                      </a:r>
                    </a:p>
                    <a:p>
                      <a:pPr marL="0" marR="0" algn="l">
                        <a:lnSpc>
                          <a:spcPct val="115000"/>
                        </a:lnSpc>
                        <a:spcBef>
                          <a:spcPts val="0"/>
                        </a:spcBef>
                        <a:spcAft>
                          <a:spcPts val="0"/>
                        </a:spcAft>
                      </a:pPr>
                      <a:r>
                        <a:rPr lang="en-US" sz="1100" kern="1200" baseline="0" dirty="0" smtClean="0">
                          <a:solidFill>
                            <a:schemeClr val="dk1"/>
                          </a:solidFill>
                          <a:latin typeface="+mn-lt"/>
                          <a:ea typeface="+mn-ea"/>
                          <a:cs typeface="+mn-cs"/>
                        </a:rPr>
                        <a:t>Long I (I, </a:t>
                      </a:r>
                      <a:r>
                        <a:rPr lang="en-US" sz="1100" kern="1200" baseline="0" dirty="0" err="1" smtClean="0">
                          <a:solidFill>
                            <a:schemeClr val="dk1"/>
                          </a:solidFill>
                          <a:latin typeface="+mn-lt"/>
                          <a:ea typeface="+mn-ea"/>
                          <a:cs typeface="+mn-cs"/>
                        </a:rPr>
                        <a:t>igh</a:t>
                      </a:r>
                      <a:r>
                        <a:rPr lang="en-US" sz="1100" kern="1200" baseline="0" dirty="0" smtClean="0">
                          <a:solidFill>
                            <a:schemeClr val="dk1"/>
                          </a:solidFill>
                          <a:latin typeface="+mn-lt"/>
                          <a:ea typeface="+mn-ea"/>
                          <a:cs typeface="+mn-cs"/>
                        </a:rPr>
                        <a:t>, </a:t>
                      </a:r>
                      <a:r>
                        <a:rPr lang="en-US" sz="1100" kern="1200" baseline="0" dirty="0" err="1" smtClean="0">
                          <a:solidFill>
                            <a:schemeClr val="dk1"/>
                          </a:solidFill>
                          <a:latin typeface="+mn-lt"/>
                          <a:ea typeface="+mn-ea"/>
                          <a:cs typeface="+mn-cs"/>
                        </a:rPr>
                        <a:t>ie</a:t>
                      </a:r>
                      <a:r>
                        <a:rPr lang="en-US" sz="1100" kern="1200" baseline="0" dirty="0" smtClean="0">
                          <a:solidFill>
                            <a:schemeClr val="dk1"/>
                          </a:solidFill>
                          <a:latin typeface="+mn-lt"/>
                          <a:ea typeface="+mn-ea"/>
                          <a:cs typeface="+mn-cs"/>
                        </a:rPr>
                        <a:t>, 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100" b="1" kern="1200" dirty="0" smtClean="0">
                          <a:solidFill>
                            <a:schemeClr val="dk1"/>
                          </a:solidFill>
                          <a:latin typeface="+mn-lt"/>
                          <a:ea typeface="+mn-ea"/>
                          <a:cs typeface="+mn-cs"/>
                        </a:rPr>
                        <a:t>Money</a:t>
                      </a:r>
                    </a:p>
                    <a:p>
                      <a:endParaRPr lang="en-US" sz="1100" b="1" kern="1200" dirty="0" smtClean="0">
                        <a:solidFill>
                          <a:schemeClr val="dk1"/>
                        </a:solidFill>
                        <a:latin typeface="+mn-lt"/>
                        <a:ea typeface="+mn-ea"/>
                        <a:cs typeface="+mn-cs"/>
                      </a:endParaRPr>
                    </a:p>
                    <a:p>
                      <a:r>
                        <a:rPr lang="en-US" sz="1100" u="none" strike="noStrike" kern="1200" dirty="0" smtClean="0">
                          <a:solidFill>
                            <a:schemeClr val="dk1"/>
                          </a:solidFill>
                          <a:latin typeface="+mn-lt"/>
                          <a:ea typeface="+mn-ea"/>
                          <a:cs typeface="+mn-cs"/>
                        </a:rPr>
                        <a:t>2.MD.C.8</a:t>
                      </a:r>
                      <a:endParaRPr lang="en-US" sz="1100" kern="1200" dirty="0" smtClean="0">
                        <a:solidFill>
                          <a:schemeClr val="dk1"/>
                        </a:solidFill>
                        <a:latin typeface="+mn-lt"/>
                        <a:ea typeface="+mn-ea"/>
                        <a:cs typeface="+mn-cs"/>
                      </a:endParaRPr>
                    </a:p>
                    <a:p>
                      <a:r>
                        <a:rPr lang="en-US" sz="1100" kern="1200" dirty="0" smtClean="0">
                          <a:solidFill>
                            <a:schemeClr val="dk1"/>
                          </a:solidFill>
                          <a:latin typeface="+mn-lt"/>
                          <a:ea typeface="+mn-ea"/>
                          <a:cs typeface="+mn-cs"/>
                        </a:rPr>
                        <a:t>Solve word problems involving dollar bills, quarters, dimes, nickels, and pennies, using $ and ¢ symbols appropriately. Example: If you have 2 dimes and 3 pennies, how many cents do you have?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1000"/>
                        </a:spcAft>
                      </a:pPr>
                      <a:r>
                        <a:rPr lang="en-US" sz="1100" dirty="0" smtClean="0">
                          <a:latin typeface="Calibri"/>
                          <a:ea typeface="Calibri"/>
                          <a:cs typeface="Times New Roman"/>
                        </a:rPr>
                        <a:t>Write to Express:  Fictional Narrative</a:t>
                      </a:r>
                      <a:r>
                        <a:rPr lang="en-US" sz="1100" baseline="0" dirty="0" smtClean="0">
                          <a:latin typeface="Calibri"/>
                          <a:ea typeface="Calibri"/>
                          <a:cs typeface="Times New Roman"/>
                        </a:rPr>
                        <a:t> Paragraph</a:t>
                      </a:r>
                      <a:endParaRPr lang="en-US" sz="1100" dirty="0">
                        <a:latin typeface="Calibri"/>
                        <a:ea typeface="Calibri"/>
                        <a:cs typeface="Times New Roman"/>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smtClean="0"/>
                        <a:t>Rocks,</a:t>
                      </a:r>
                      <a:r>
                        <a:rPr lang="en-US" sz="1200" baseline="0" dirty="0" smtClean="0"/>
                        <a:t> moon, and stars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dirty="0" smtClean="0">
                          <a:solidFill>
                            <a:schemeClr val="tx1"/>
                          </a:solidFill>
                        </a:rPr>
                        <a:t>Math:</a:t>
                      </a:r>
                    </a:p>
                    <a:p>
                      <a:r>
                        <a:rPr lang="en-US" sz="1200" b="1" dirty="0" smtClean="0">
                          <a:solidFill>
                            <a:schemeClr val="tx1"/>
                          </a:solidFill>
                        </a:rPr>
                        <a:t>Literacy:</a:t>
                      </a:r>
                    </a:p>
                    <a:p>
                      <a:r>
                        <a:rPr lang="en-US" sz="1200" dirty="0" smtClean="0">
                          <a:solidFill>
                            <a:schemeClr val="tx1"/>
                          </a:solidFill>
                        </a:rPr>
                        <a:t>Spelling</a:t>
                      </a:r>
                      <a:r>
                        <a:rPr lang="en-US" sz="1200" baseline="0" dirty="0" smtClean="0">
                          <a:solidFill>
                            <a:schemeClr val="tx1"/>
                          </a:solidFill>
                        </a:rPr>
                        <a:t> week 17</a:t>
                      </a:r>
                    </a:p>
                    <a:p>
                      <a:r>
                        <a:rPr lang="en-US" sz="1200" baseline="0" dirty="0" smtClean="0">
                          <a:solidFill>
                            <a:schemeClr val="tx1"/>
                          </a:solidFill>
                        </a:rPr>
                        <a:t>Antonyms</a:t>
                      </a:r>
                    </a:p>
                    <a:p>
                      <a:endParaRPr lang="en-US" sz="1200" dirty="0" smtClean="0">
                        <a:solidFill>
                          <a:schemeClr val="tx1"/>
                        </a:solidFill>
                      </a:endParaRPr>
                    </a:p>
                    <a:p>
                      <a:r>
                        <a:rPr lang="en-US" sz="1200" b="1" dirty="0" smtClean="0">
                          <a:solidFill>
                            <a:schemeClr val="tx1"/>
                          </a:solidFill>
                        </a:rPr>
                        <a:t>Re Teach:</a:t>
                      </a:r>
                    </a:p>
                    <a:p>
                      <a:r>
                        <a:rPr lang="en-US" sz="1200" dirty="0" smtClean="0">
                          <a:solidFill>
                            <a:schemeClr val="tx1"/>
                          </a:solidFill>
                        </a:rPr>
                        <a:t>T:</a:t>
                      </a:r>
                    </a:p>
                    <a:p>
                      <a:r>
                        <a:rPr lang="en-US" sz="1200" dirty="0" err="1" smtClean="0">
                          <a:solidFill>
                            <a:schemeClr val="tx1"/>
                          </a:solidFill>
                        </a:rPr>
                        <a:t>Th</a:t>
                      </a:r>
                      <a:r>
                        <a:rPr lang="en-US" sz="1200" dirty="0" smtClean="0">
                          <a:solidFill>
                            <a:schemeClr val="tx1"/>
                          </a:solidFill>
                        </a:rPr>
                        <a:t>:</a:t>
                      </a:r>
                    </a:p>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880772">
                <a:tc>
                  <a:txBody>
                    <a:bodyPr/>
                    <a:lstStyle/>
                    <a:p>
                      <a:r>
                        <a:rPr lang="en-US" baseline="0" dirty="0" smtClean="0">
                          <a:solidFill>
                            <a:schemeClr val="tx1"/>
                          </a:solidFill>
                        </a:rPr>
                        <a:t>Week 18</a:t>
                      </a:r>
                    </a:p>
                    <a:p>
                      <a:r>
                        <a:rPr lang="en-US" baseline="0" dirty="0" smtClean="0">
                          <a:solidFill>
                            <a:schemeClr val="tx1"/>
                          </a:solidFill>
                        </a:rPr>
                        <a:t>Jan 20</a:t>
                      </a:r>
                      <a:r>
                        <a:rPr lang="en-US" baseline="30000" dirty="0" smtClean="0">
                          <a:solidFill>
                            <a:schemeClr val="tx1"/>
                          </a:solidFill>
                        </a:rPr>
                        <a:t>th</a:t>
                      </a:r>
                      <a:r>
                        <a:rPr lang="en-US" baseline="0" dirty="0" smtClean="0">
                          <a:solidFill>
                            <a:schemeClr val="tx1"/>
                          </a:solidFill>
                        </a:rPr>
                        <a:t> – 23</a:t>
                      </a:r>
                      <a:r>
                        <a:rPr lang="en-US" baseline="30000" dirty="0" smtClean="0">
                          <a:solidFill>
                            <a:schemeClr val="tx1"/>
                          </a:solidFill>
                        </a:rPr>
                        <a:t>rd</a:t>
                      </a:r>
                      <a:endParaRPr lang="en-US" baseline="0" dirty="0" smtClean="0">
                        <a:solidFill>
                          <a:schemeClr val="tx1"/>
                        </a:solidFill>
                      </a:endParaRPr>
                    </a:p>
                    <a:p>
                      <a:r>
                        <a:rPr lang="en-US" baseline="0" dirty="0" smtClean="0">
                          <a:solidFill>
                            <a:schemeClr val="tx1"/>
                          </a:solidFill>
                        </a:rPr>
                        <a:t>My Name is Gabriella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0"/>
                        </a:spcAft>
                      </a:pPr>
                      <a:r>
                        <a:rPr lang="en-US" sz="1100" kern="1200" dirty="0" smtClean="0">
                          <a:solidFill>
                            <a:schemeClr val="dk1"/>
                          </a:solidFill>
                          <a:latin typeface="+mn-lt"/>
                          <a:ea typeface="+mn-ea"/>
                          <a:cs typeface="+mn-cs"/>
                        </a:rPr>
                        <a:t>EQ:  What makes a character interesting?</a:t>
                      </a:r>
                    </a:p>
                    <a:p>
                      <a:pPr marL="0" marR="0" algn="l">
                        <a:lnSpc>
                          <a:spcPct val="115000"/>
                        </a:lnSpc>
                        <a:spcBef>
                          <a:spcPts val="0"/>
                        </a:spcBef>
                        <a:spcAft>
                          <a:spcPts val="0"/>
                        </a:spcAft>
                      </a:pPr>
                      <a:endParaRPr lang="en-US" sz="1100" dirty="0" smtClean="0">
                        <a:latin typeface="Calibri"/>
                        <a:ea typeface="Calibri"/>
                        <a:cs typeface="Times New Roman"/>
                      </a:endParaRPr>
                    </a:p>
                    <a:p>
                      <a:pPr marL="0" marR="0" algn="l">
                        <a:lnSpc>
                          <a:spcPct val="115000"/>
                        </a:lnSpc>
                        <a:spcBef>
                          <a:spcPts val="0"/>
                        </a:spcBef>
                        <a:spcAft>
                          <a:spcPts val="0"/>
                        </a:spcAft>
                      </a:pPr>
                      <a:r>
                        <a:rPr lang="en-US" sz="1100" dirty="0" err="1" smtClean="0">
                          <a:latin typeface="Calibri"/>
                          <a:ea typeface="Calibri"/>
                          <a:cs typeface="Times New Roman"/>
                        </a:rPr>
                        <a:t>Lonf</a:t>
                      </a:r>
                      <a:r>
                        <a:rPr lang="en-US" sz="1100" dirty="0" smtClean="0">
                          <a:latin typeface="Calibri"/>
                          <a:ea typeface="Calibri"/>
                          <a:cs typeface="Times New Roman"/>
                        </a:rPr>
                        <a:t> e sound for y</a:t>
                      </a:r>
                    </a:p>
                    <a:p>
                      <a:pPr marL="0" marR="0" algn="l">
                        <a:lnSpc>
                          <a:spcPct val="115000"/>
                        </a:lnSpc>
                        <a:spcBef>
                          <a:spcPts val="0"/>
                        </a:spcBef>
                        <a:spcAft>
                          <a:spcPts val="0"/>
                        </a:spcAft>
                      </a:pPr>
                      <a:r>
                        <a:rPr lang="en-US" sz="1100" dirty="0" smtClean="0">
                          <a:latin typeface="Calibri"/>
                          <a:ea typeface="Calibri"/>
                          <a:cs typeface="Times New Roman"/>
                        </a:rPr>
                        <a:t>Changing</a:t>
                      </a:r>
                      <a:r>
                        <a:rPr lang="en-US" sz="1100" baseline="0" dirty="0" smtClean="0">
                          <a:latin typeface="Calibri"/>
                          <a:ea typeface="Calibri"/>
                          <a:cs typeface="Times New Roman"/>
                        </a:rPr>
                        <a:t> </a:t>
                      </a:r>
                      <a:r>
                        <a:rPr lang="en-US" sz="1100" baseline="0" dirty="0" err="1" smtClean="0">
                          <a:latin typeface="Calibri"/>
                          <a:ea typeface="Calibri"/>
                          <a:cs typeface="Times New Roman"/>
                        </a:rPr>
                        <a:t>i</a:t>
                      </a:r>
                      <a:r>
                        <a:rPr lang="en-US" sz="1100" baseline="0" dirty="0" smtClean="0">
                          <a:latin typeface="Calibri"/>
                          <a:ea typeface="Calibri"/>
                          <a:cs typeface="Times New Roman"/>
                        </a:rPr>
                        <a:t> to y</a:t>
                      </a:r>
                    </a:p>
                    <a:p>
                      <a:pPr marL="0" marR="0" algn="l">
                        <a:lnSpc>
                          <a:spcPct val="115000"/>
                        </a:lnSpc>
                        <a:spcBef>
                          <a:spcPts val="0"/>
                        </a:spcBef>
                        <a:spcAft>
                          <a:spcPts val="0"/>
                        </a:spcAft>
                      </a:pPr>
                      <a:r>
                        <a:rPr lang="en-US" sz="1100" baseline="0" dirty="0" smtClean="0">
                          <a:latin typeface="Calibri"/>
                          <a:ea typeface="Calibri"/>
                          <a:cs typeface="Times New Roman"/>
                        </a:rPr>
                        <a:t>The verb be</a:t>
                      </a:r>
                    </a:p>
                    <a:p>
                      <a:pPr marL="0" marR="0" algn="l">
                        <a:lnSpc>
                          <a:spcPct val="115000"/>
                        </a:lnSpc>
                        <a:spcBef>
                          <a:spcPts val="0"/>
                        </a:spcBef>
                        <a:spcAft>
                          <a:spcPts val="0"/>
                        </a:spcAft>
                      </a:pPr>
                      <a:r>
                        <a:rPr lang="en-US" sz="1100" baseline="0" dirty="0" err="1" smtClean="0">
                          <a:latin typeface="Calibri"/>
                          <a:ea typeface="Calibri"/>
                          <a:cs typeface="Times New Roman"/>
                        </a:rPr>
                        <a:t>Sufixes</a:t>
                      </a:r>
                      <a:r>
                        <a:rPr lang="en-US" sz="1100" baseline="0" dirty="0" smtClean="0">
                          <a:latin typeface="Calibri"/>
                          <a:ea typeface="Calibri"/>
                          <a:cs typeface="Times New Roman"/>
                        </a:rPr>
                        <a:t> ‘y’ and ‘</a:t>
                      </a:r>
                      <a:r>
                        <a:rPr lang="en-US" sz="1100" baseline="0" dirty="0" err="1" smtClean="0">
                          <a:latin typeface="Calibri"/>
                          <a:ea typeface="Calibri"/>
                          <a:cs typeface="Times New Roman"/>
                        </a:rPr>
                        <a:t>ful</a:t>
                      </a:r>
                      <a:r>
                        <a:rPr lang="en-US" sz="1100" baseline="0" dirty="0" smtClean="0">
                          <a:latin typeface="Calibri"/>
                          <a:ea typeface="Calibri"/>
                          <a:cs typeface="Times New Roman"/>
                        </a:rPr>
                        <a:t>’</a:t>
                      </a:r>
                    </a:p>
                    <a:p>
                      <a:pPr marL="0" marR="0" algn="l">
                        <a:lnSpc>
                          <a:spcPct val="115000"/>
                        </a:lnSpc>
                        <a:spcBef>
                          <a:spcPts val="0"/>
                        </a:spcBef>
                        <a:spcAft>
                          <a:spcPts val="0"/>
                        </a:spcAft>
                      </a:pPr>
                      <a:endParaRPr lang="en-US" sz="1100" baseline="0" dirty="0" smtClean="0">
                        <a:latin typeface="Calibri"/>
                        <a:ea typeface="Calibri"/>
                        <a:cs typeface="Times New Roman"/>
                      </a:endParaRPr>
                    </a:p>
                    <a:p>
                      <a:pPr marL="0" marR="0" algn="l">
                        <a:lnSpc>
                          <a:spcPct val="115000"/>
                        </a:lnSpc>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kern="1200" dirty="0" smtClean="0">
                          <a:solidFill>
                            <a:schemeClr val="dk1"/>
                          </a:solidFill>
                          <a:latin typeface="+mn-lt"/>
                          <a:ea typeface="+mn-ea"/>
                          <a:cs typeface="+mn-cs"/>
                        </a:rPr>
                        <a:t>Money</a:t>
                      </a:r>
                    </a:p>
                    <a:p>
                      <a:endParaRPr lang="en-US" sz="1200" b="1" kern="1200" dirty="0" smtClean="0">
                        <a:solidFill>
                          <a:schemeClr val="dk1"/>
                        </a:solidFill>
                        <a:latin typeface="+mn-lt"/>
                        <a:ea typeface="+mn-ea"/>
                        <a:cs typeface="+mn-cs"/>
                      </a:endParaRPr>
                    </a:p>
                    <a:p>
                      <a:r>
                        <a:rPr lang="en-US" sz="1200" u="none" strike="noStrike" kern="1200" dirty="0" smtClean="0">
                          <a:solidFill>
                            <a:schemeClr val="dk1"/>
                          </a:solidFill>
                          <a:latin typeface="+mn-lt"/>
                          <a:ea typeface="+mn-ea"/>
                          <a:cs typeface="+mn-cs"/>
                        </a:rPr>
                        <a:t>2.MD.C.8</a:t>
                      </a:r>
                      <a:endParaRPr lang="en-US" sz="1200" kern="1200" dirty="0" smtClean="0">
                        <a:solidFill>
                          <a:schemeClr val="dk1"/>
                        </a:solidFill>
                        <a:latin typeface="+mn-lt"/>
                        <a:ea typeface="+mn-ea"/>
                        <a:cs typeface="+mn-cs"/>
                      </a:endParaRPr>
                    </a:p>
                    <a:p>
                      <a:r>
                        <a:rPr lang="en-US" sz="1200" kern="1200" dirty="0" smtClean="0">
                          <a:solidFill>
                            <a:schemeClr val="dk1"/>
                          </a:solidFill>
                          <a:latin typeface="+mn-lt"/>
                          <a:ea typeface="+mn-ea"/>
                          <a:cs typeface="+mn-cs"/>
                        </a:rPr>
                        <a:t>Solve word problems involving dollar bills, quarters, dimes, nickels, and pennies, using $ and ¢ symbols appropriately. Example: If you have 2 dimes and 3 pennies, how many cents do you have?</a:t>
                      </a:r>
                    </a:p>
                    <a:p>
                      <a:endParaRPr lang="en-US" sz="12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1000"/>
                        </a:spcAft>
                      </a:pPr>
                      <a:r>
                        <a:rPr lang="en-US" sz="1100" dirty="0" smtClean="0">
                          <a:latin typeface="Calibri"/>
                          <a:ea typeface="Calibri"/>
                          <a:cs typeface="Times New Roman"/>
                        </a:rPr>
                        <a:t>Write to express: Fictional narrative descriptive paragraph </a:t>
                      </a:r>
                      <a:endParaRPr lang="en-US" sz="1100" dirty="0">
                        <a:latin typeface="Calibri"/>
                        <a:ea typeface="Calibri"/>
                        <a:cs typeface="Times New Roman"/>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smtClean="0"/>
                        <a:t>Rocks, moon, and stars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dirty="0" smtClean="0">
                          <a:solidFill>
                            <a:schemeClr val="tx1"/>
                          </a:solidFill>
                        </a:rPr>
                        <a:t>Math:</a:t>
                      </a:r>
                    </a:p>
                    <a:p>
                      <a:r>
                        <a:rPr lang="en-US" sz="1200" b="0" dirty="0" smtClean="0">
                          <a:solidFill>
                            <a:schemeClr val="tx1"/>
                          </a:solidFill>
                        </a:rPr>
                        <a:t>Money Post</a:t>
                      </a:r>
                    </a:p>
                    <a:p>
                      <a:r>
                        <a:rPr lang="en-US" sz="1200" b="0" dirty="0" smtClean="0">
                          <a:solidFill>
                            <a:schemeClr val="tx1"/>
                          </a:solidFill>
                        </a:rPr>
                        <a:t>Time Pre</a:t>
                      </a:r>
                    </a:p>
                    <a:p>
                      <a:r>
                        <a:rPr lang="en-US" sz="1200" b="1" dirty="0" smtClean="0">
                          <a:solidFill>
                            <a:schemeClr val="tx1"/>
                          </a:solidFill>
                        </a:rPr>
                        <a:t>Literacy:</a:t>
                      </a:r>
                    </a:p>
                    <a:p>
                      <a:r>
                        <a:rPr lang="en-US" sz="1200" b="0" dirty="0" smtClean="0">
                          <a:solidFill>
                            <a:schemeClr val="tx1"/>
                          </a:solidFill>
                        </a:rPr>
                        <a:t>Spelling week 18</a:t>
                      </a:r>
                    </a:p>
                    <a:p>
                      <a:r>
                        <a:rPr lang="en-US" sz="1200" b="0" dirty="0" smtClean="0">
                          <a:solidFill>
                            <a:schemeClr val="tx1"/>
                          </a:solidFill>
                        </a:rPr>
                        <a:t>Prefixes</a:t>
                      </a:r>
                    </a:p>
                    <a:p>
                      <a:endParaRPr lang="en-US" sz="1200" b="0" dirty="0" smtClean="0">
                        <a:solidFill>
                          <a:schemeClr val="tx1"/>
                        </a:solidFill>
                      </a:endParaRPr>
                    </a:p>
                    <a:p>
                      <a:r>
                        <a:rPr lang="en-US" sz="1200" b="1" dirty="0" smtClean="0">
                          <a:solidFill>
                            <a:schemeClr val="tx1"/>
                          </a:solidFill>
                        </a:rPr>
                        <a:t>Re Teach:</a:t>
                      </a:r>
                    </a:p>
                    <a:p>
                      <a:r>
                        <a:rPr lang="en-US" sz="1200" dirty="0" smtClean="0">
                          <a:solidFill>
                            <a:schemeClr val="tx1"/>
                          </a:solidFill>
                        </a:rPr>
                        <a:t>T:</a:t>
                      </a:r>
                    </a:p>
                    <a:p>
                      <a:r>
                        <a:rPr lang="en-US" sz="1200" dirty="0" err="1" smtClean="0">
                          <a:solidFill>
                            <a:schemeClr val="tx1"/>
                          </a:solidFill>
                        </a:rPr>
                        <a:t>Th</a:t>
                      </a:r>
                      <a:r>
                        <a:rPr lang="en-US" sz="1200" dirty="0" smtClean="0">
                          <a:solidFill>
                            <a:schemeClr val="tx1"/>
                          </a:solidFill>
                        </a:rPr>
                        <a:t>:</a:t>
                      </a:r>
                    </a:p>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0"/>
          <a:ext cx="9144000" cy="5974080"/>
        </p:xfrm>
        <a:graphic>
          <a:graphicData uri="http://schemas.openxmlformats.org/drawingml/2006/table">
            <a:tbl>
              <a:tblPr firstRow="1" bandRow="1">
                <a:tableStyleId>{5C22544A-7EE6-4342-B048-85BDC9FD1C3A}</a:tableStyleId>
              </a:tblPr>
              <a:tblGrid>
                <a:gridCol w="1604210"/>
                <a:gridCol w="1977190"/>
                <a:gridCol w="1600200"/>
                <a:gridCol w="1295400"/>
                <a:gridCol w="1143000"/>
                <a:gridCol w="1524000"/>
              </a:tblGrid>
              <a:tr h="1752600">
                <a:tc>
                  <a:txBody>
                    <a:bodyPr/>
                    <a:lstStyle/>
                    <a:p>
                      <a:r>
                        <a:rPr lang="en-US" b="0" baseline="0" dirty="0" smtClean="0">
                          <a:solidFill>
                            <a:schemeClr val="tx1"/>
                          </a:solidFill>
                        </a:rPr>
                        <a:t>Week 19</a:t>
                      </a:r>
                    </a:p>
                    <a:p>
                      <a:r>
                        <a:rPr lang="en-US" b="0" baseline="0" dirty="0" smtClean="0">
                          <a:solidFill>
                            <a:schemeClr val="tx1"/>
                          </a:solidFill>
                        </a:rPr>
                        <a:t>Jan. 26</a:t>
                      </a:r>
                      <a:r>
                        <a:rPr lang="en-US" b="0" baseline="30000" dirty="0" smtClean="0">
                          <a:solidFill>
                            <a:schemeClr val="tx1"/>
                          </a:solidFill>
                        </a:rPr>
                        <a:t>th</a:t>
                      </a:r>
                      <a:r>
                        <a:rPr lang="en-US" b="0" baseline="0" dirty="0" smtClean="0">
                          <a:solidFill>
                            <a:schemeClr val="tx1"/>
                          </a:solidFill>
                        </a:rPr>
                        <a:t> – 30</a:t>
                      </a:r>
                      <a:r>
                        <a:rPr lang="en-US" b="0" baseline="30000" dirty="0" smtClean="0">
                          <a:solidFill>
                            <a:schemeClr val="tx1"/>
                          </a:solidFill>
                        </a:rPr>
                        <a:t>th</a:t>
                      </a:r>
                      <a:r>
                        <a:rPr lang="en-US" b="0" baseline="0" dirty="0" smtClean="0">
                          <a:solidFill>
                            <a:schemeClr val="tx1"/>
                          </a:solidFill>
                        </a:rPr>
                        <a:t> </a:t>
                      </a:r>
                    </a:p>
                    <a:p>
                      <a:r>
                        <a:rPr lang="en-US" b="0" baseline="0" dirty="0" smtClean="0">
                          <a:solidFill>
                            <a:schemeClr val="tx1"/>
                          </a:solidFill>
                        </a:rPr>
                        <a:t>The Sign Maker’s Assistant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0"/>
                        </a:spcAft>
                      </a:pPr>
                      <a:r>
                        <a:rPr lang="en-US" sz="1100" b="0" kern="1200" dirty="0" smtClean="0">
                          <a:solidFill>
                            <a:schemeClr val="tx1"/>
                          </a:solidFill>
                          <a:latin typeface="+mn-lt"/>
                          <a:ea typeface="+mn-ea"/>
                          <a:cs typeface="+mn-cs"/>
                        </a:rPr>
                        <a:t>EQ:  What can you learn from signs in your community?</a:t>
                      </a:r>
                    </a:p>
                    <a:p>
                      <a:pPr marL="0" marR="0" algn="l">
                        <a:lnSpc>
                          <a:spcPct val="115000"/>
                        </a:lnSpc>
                        <a:spcBef>
                          <a:spcPts val="0"/>
                        </a:spcBef>
                        <a:spcAft>
                          <a:spcPts val="0"/>
                        </a:spcAft>
                      </a:pPr>
                      <a:endParaRPr lang="en-US" sz="1100" b="0" kern="1200" dirty="0" smtClean="0">
                        <a:solidFill>
                          <a:schemeClr val="tx1"/>
                        </a:solidFill>
                        <a:latin typeface="+mn-lt"/>
                        <a:ea typeface="+mn-ea"/>
                        <a:cs typeface="+mn-cs"/>
                      </a:endParaRPr>
                    </a:p>
                    <a:p>
                      <a:pPr marL="0" marR="0" algn="l">
                        <a:lnSpc>
                          <a:spcPct val="115000"/>
                        </a:lnSpc>
                        <a:spcBef>
                          <a:spcPts val="0"/>
                        </a:spcBef>
                        <a:spcAft>
                          <a:spcPts val="0"/>
                        </a:spcAft>
                      </a:pPr>
                      <a:r>
                        <a:rPr lang="en-US" sz="1100" b="0" kern="1200" dirty="0" smtClean="0">
                          <a:solidFill>
                            <a:schemeClr val="tx1"/>
                          </a:solidFill>
                          <a:latin typeface="+mn-lt"/>
                          <a:ea typeface="+mn-ea"/>
                          <a:cs typeface="+mn-cs"/>
                        </a:rPr>
                        <a:t>Synonyms</a:t>
                      </a:r>
                    </a:p>
                    <a:p>
                      <a:pPr marL="0" marR="0" algn="l">
                        <a:lnSpc>
                          <a:spcPct val="115000"/>
                        </a:lnSpc>
                        <a:spcBef>
                          <a:spcPts val="0"/>
                        </a:spcBef>
                        <a:spcAft>
                          <a:spcPts val="0"/>
                        </a:spcAft>
                      </a:pPr>
                      <a:r>
                        <a:rPr lang="en-US" sz="1100" b="0" kern="1200" dirty="0" smtClean="0">
                          <a:solidFill>
                            <a:schemeClr val="tx1"/>
                          </a:solidFill>
                          <a:latin typeface="+mn-lt"/>
                          <a:ea typeface="+mn-ea"/>
                          <a:cs typeface="+mn-cs"/>
                        </a:rPr>
                        <a:t>Words with </a:t>
                      </a:r>
                      <a:r>
                        <a:rPr lang="en-US" sz="1100" b="0" kern="1200" dirty="0" err="1" smtClean="0">
                          <a:solidFill>
                            <a:schemeClr val="tx1"/>
                          </a:solidFill>
                          <a:latin typeface="+mn-lt"/>
                          <a:ea typeface="+mn-ea"/>
                          <a:cs typeface="+mn-cs"/>
                        </a:rPr>
                        <a:t>ar</a:t>
                      </a:r>
                      <a:endParaRPr lang="en-US" sz="1100" b="0" kern="1200" dirty="0" smtClean="0">
                        <a:solidFill>
                          <a:schemeClr val="tx1"/>
                        </a:solidFill>
                        <a:latin typeface="+mn-lt"/>
                        <a:ea typeface="+mn-ea"/>
                        <a:cs typeface="+mn-cs"/>
                      </a:endParaRPr>
                    </a:p>
                    <a:p>
                      <a:pPr marL="0" marR="0" algn="l">
                        <a:lnSpc>
                          <a:spcPct val="115000"/>
                        </a:lnSpc>
                        <a:spcBef>
                          <a:spcPts val="0"/>
                        </a:spcBef>
                        <a:spcAft>
                          <a:spcPts val="0"/>
                        </a:spcAft>
                      </a:pPr>
                      <a:r>
                        <a:rPr lang="en-US" sz="1100" b="0" kern="1200" dirty="0" smtClean="0">
                          <a:solidFill>
                            <a:schemeClr val="tx1"/>
                          </a:solidFill>
                          <a:latin typeface="+mn-lt"/>
                          <a:ea typeface="+mn-ea"/>
                          <a:cs typeface="+mn-cs"/>
                        </a:rPr>
                        <a:t>Commas in dates and places</a:t>
                      </a:r>
                      <a:endParaRPr lang="en-US" sz="1100" b="0" dirty="0">
                        <a:solidFill>
                          <a:schemeClr val="tx1"/>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kern="1200" dirty="0" smtClean="0">
                          <a:solidFill>
                            <a:schemeClr val="dk1"/>
                          </a:solidFill>
                          <a:latin typeface="+mn-lt"/>
                          <a:ea typeface="+mn-ea"/>
                          <a:cs typeface="+mn-cs"/>
                        </a:rPr>
                        <a:t>Time</a:t>
                      </a:r>
                    </a:p>
                    <a:p>
                      <a:r>
                        <a:rPr lang="en-US" sz="1100" b="0" u="none" strike="noStrike" kern="1200" dirty="0" smtClean="0">
                          <a:solidFill>
                            <a:schemeClr val="tx1"/>
                          </a:solidFill>
                          <a:latin typeface="+mn-lt"/>
                          <a:ea typeface="+mn-ea"/>
                          <a:cs typeface="+mn-cs"/>
                        </a:rPr>
                        <a:t>2.MD.C.7</a:t>
                      </a:r>
                      <a:endParaRPr lang="en-US" sz="1100" b="0" kern="1200" dirty="0" smtClean="0">
                        <a:solidFill>
                          <a:schemeClr val="tx1"/>
                        </a:solidFill>
                        <a:latin typeface="+mn-lt"/>
                        <a:ea typeface="+mn-ea"/>
                        <a:cs typeface="+mn-cs"/>
                      </a:endParaRPr>
                    </a:p>
                    <a:p>
                      <a:r>
                        <a:rPr lang="en-US" sz="1100" b="0" kern="1200" dirty="0" smtClean="0">
                          <a:solidFill>
                            <a:schemeClr val="tx1"/>
                          </a:solidFill>
                          <a:latin typeface="+mn-lt"/>
                          <a:ea typeface="+mn-ea"/>
                          <a:cs typeface="+mn-cs"/>
                        </a:rPr>
                        <a:t>Tell and write time from analog and digital clocks to the nearest five minutes, using a.m. and p.m.</a:t>
                      </a:r>
                    </a:p>
                    <a:p>
                      <a:endParaRPr lang="en-US" sz="1200" b="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100" b="0" dirty="0" smtClean="0">
                          <a:solidFill>
                            <a:schemeClr val="tx1"/>
                          </a:solidFill>
                        </a:rPr>
                        <a:t>Write</a:t>
                      </a:r>
                      <a:r>
                        <a:rPr lang="en-US" sz="1100" b="0" baseline="0" dirty="0" smtClean="0">
                          <a:solidFill>
                            <a:schemeClr val="tx1"/>
                          </a:solidFill>
                        </a:rPr>
                        <a:t> to express: Fictional narrative </a:t>
                      </a:r>
                      <a:endParaRPr lang="en-US" sz="1100" b="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100" b="0" dirty="0" smtClean="0">
                          <a:solidFill>
                            <a:schemeClr val="tx1"/>
                          </a:solidFill>
                        </a:rPr>
                        <a:t>Rocks, moon, and stars</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dirty="0" smtClean="0">
                          <a:solidFill>
                            <a:schemeClr val="tx1"/>
                          </a:solidFill>
                        </a:rPr>
                        <a:t>Math:</a:t>
                      </a:r>
                    </a:p>
                    <a:p>
                      <a:r>
                        <a:rPr lang="en-US" sz="1200" b="1" dirty="0" smtClean="0">
                          <a:solidFill>
                            <a:schemeClr val="tx1"/>
                          </a:solidFill>
                        </a:rPr>
                        <a:t>Literacy:</a:t>
                      </a:r>
                    </a:p>
                    <a:p>
                      <a:r>
                        <a:rPr lang="en-US" sz="1200" b="0" dirty="0" smtClean="0">
                          <a:solidFill>
                            <a:schemeClr val="tx1"/>
                          </a:solidFill>
                        </a:rPr>
                        <a:t>Spelling</a:t>
                      </a:r>
                      <a:r>
                        <a:rPr lang="en-US" sz="1200" b="0" baseline="0" dirty="0" smtClean="0">
                          <a:solidFill>
                            <a:schemeClr val="tx1"/>
                          </a:solidFill>
                        </a:rPr>
                        <a:t> Week 19</a:t>
                      </a:r>
                    </a:p>
                    <a:p>
                      <a:r>
                        <a:rPr lang="en-US" sz="1200" b="0" baseline="0" dirty="0" smtClean="0">
                          <a:solidFill>
                            <a:schemeClr val="tx1"/>
                          </a:solidFill>
                        </a:rPr>
                        <a:t>Synonyms</a:t>
                      </a:r>
                      <a:endParaRPr lang="en-US" sz="1200" b="0" dirty="0" smtClean="0">
                        <a:solidFill>
                          <a:schemeClr val="tx1"/>
                        </a:solidFill>
                      </a:endParaRPr>
                    </a:p>
                    <a:p>
                      <a:endParaRPr lang="en-US" sz="1200" b="0" dirty="0" smtClean="0">
                        <a:solidFill>
                          <a:schemeClr val="tx1"/>
                        </a:solidFill>
                      </a:endParaRPr>
                    </a:p>
                    <a:p>
                      <a:r>
                        <a:rPr lang="en-US" sz="1200" b="1" dirty="0" smtClean="0">
                          <a:solidFill>
                            <a:schemeClr val="tx1"/>
                          </a:solidFill>
                        </a:rPr>
                        <a:t>Re Teach:</a:t>
                      </a:r>
                    </a:p>
                    <a:p>
                      <a:r>
                        <a:rPr lang="en-US" sz="1200" b="0" dirty="0" smtClean="0">
                          <a:solidFill>
                            <a:schemeClr val="tx1"/>
                          </a:solidFill>
                        </a:rPr>
                        <a:t>T:</a:t>
                      </a:r>
                    </a:p>
                    <a:p>
                      <a:r>
                        <a:rPr lang="en-US" sz="1200" b="0" dirty="0" err="1" smtClean="0">
                          <a:solidFill>
                            <a:schemeClr val="tx1"/>
                          </a:solidFill>
                        </a:rPr>
                        <a:t>Th</a:t>
                      </a:r>
                      <a:r>
                        <a:rPr lang="en-US" sz="1200" b="0" dirty="0" smtClean="0">
                          <a:solidFill>
                            <a:schemeClr val="tx1"/>
                          </a:solidFill>
                        </a:rPr>
                        <a:t>:</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524000">
                <a:tc>
                  <a:txBody>
                    <a:bodyPr/>
                    <a:lstStyle/>
                    <a:p>
                      <a:r>
                        <a:rPr lang="en-US" baseline="0" dirty="0" smtClean="0">
                          <a:solidFill>
                            <a:schemeClr val="tx1"/>
                          </a:solidFill>
                        </a:rPr>
                        <a:t>Week 20</a:t>
                      </a:r>
                    </a:p>
                    <a:p>
                      <a:r>
                        <a:rPr lang="en-US" baseline="0" dirty="0" smtClean="0">
                          <a:solidFill>
                            <a:schemeClr val="tx1"/>
                          </a:solidFill>
                        </a:rPr>
                        <a:t>Feb. 2</a:t>
                      </a:r>
                      <a:r>
                        <a:rPr lang="en-US" baseline="30000" dirty="0" smtClean="0">
                          <a:solidFill>
                            <a:schemeClr val="tx1"/>
                          </a:solidFill>
                        </a:rPr>
                        <a:t>nd</a:t>
                      </a:r>
                      <a:r>
                        <a:rPr lang="en-US" baseline="0" dirty="0" smtClean="0">
                          <a:solidFill>
                            <a:schemeClr val="tx1"/>
                          </a:solidFill>
                        </a:rPr>
                        <a:t> – 6</a:t>
                      </a:r>
                      <a:r>
                        <a:rPr lang="en-US" baseline="30000" dirty="0" smtClean="0">
                          <a:solidFill>
                            <a:schemeClr val="tx1"/>
                          </a:solidFill>
                        </a:rPr>
                        <a:t>th</a:t>
                      </a:r>
                      <a:r>
                        <a:rPr lang="en-US" baseline="0" dirty="0" smtClean="0">
                          <a:solidFill>
                            <a:schemeClr val="tx1"/>
                          </a:solidFill>
                        </a:rPr>
                        <a:t> </a:t>
                      </a:r>
                    </a:p>
                    <a:p>
                      <a:r>
                        <a:rPr lang="en-US" baseline="0" dirty="0" err="1" smtClean="0">
                          <a:solidFill>
                            <a:schemeClr val="tx1"/>
                          </a:solidFill>
                        </a:rPr>
                        <a:t>Dex</a:t>
                      </a:r>
                      <a:r>
                        <a:rPr lang="en-US" baseline="0" dirty="0" smtClean="0">
                          <a:solidFill>
                            <a:schemeClr val="tx1"/>
                          </a:solidFill>
                        </a:rPr>
                        <a:t> the Heart of the Hero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0"/>
                        </a:spcAft>
                      </a:pPr>
                      <a:r>
                        <a:rPr lang="en-US" sz="1100" kern="1200" dirty="0" smtClean="0">
                          <a:solidFill>
                            <a:schemeClr val="dk1"/>
                          </a:solidFill>
                          <a:latin typeface="+mn-lt"/>
                          <a:ea typeface="+mn-ea"/>
                          <a:cs typeface="+mn-cs"/>
                        </a:rPr>
                        <a:t>EQ:  How can stories be alike and different?</a:t>
                      </a:r>
                    </a:p>
                    <a:p>
                      <a:pPr marL="0" marR="0" algn="l">
                        <a:lnSpc>
                          <a:spcPct val="115000"/>
                        </a:lnSpc>
                        <a:spcBef>
                          <a:spcPts val="0"/>
                        </a:spcBef>
                        <a:spcAft>
                          <a:spcPts val="0"/>
                        </a:spcAft>
                      </a:pPr>
                      <a:endParaRPr lang="en-US" sz="1100" kern="1200" baseline="0" dirty="0" smtClean="0">
                        <a:solidFill>
                          <a:schemeClr val="dk1"/>
                        </a:solidFill>
                        <a:latin typeface="+mn-lt"/>
                        <a:ea typeface="+mn-ea"/>
                        <a:cs typeface="+mn-cs"/>
                      </a:endParaRPr>
                    </a:p>
                    <a:p>
                      <a:pPr marL="0" marR="0" algn="l">
                        <a:lnSpc>
                          <a:spcPct val="115000"/>
                        </a:lnSpc>
                        <a:spcBef>
                          <a:spcPts val="0"/>
                        </a:spcBef>
                        <a:spcAft>
                          <a:spcPts val="0"/>
                        </a:spcAft>
                      </a:pPr>
                      <a:r>
                        <a:rPr lang="en-US" sz="1100" kern="1200" baseline="0" dirty="0" smtClean="0">
                          <a:solidFill>
                            <a:schemeClr val="dk1"/>
                          </a:solidFill>
                          <a:latin typeface="+mn-lt"/>
                          <a:ea typeface="+mn-ea"/>
                          <a:cs typeface="+mn-cs"/>
                        </a:rPr>
                        <a:t>Prefix over-</a:t>
                      </a:r>
                    </a:p>
                    <a:p>
                      <a:pPr marL="0" marR="0" algn="l">
                        <a:lnSpc>
                          <a:spcPct val="115000"/>
                        </a:lnSpc>
                        <a:spcBef>
                          <a:spcPts val="0"/>
                        </a:spcBef>
                        <a:spcAft>
                          <a:spcPts val="0"/>
                        </a:spcAft>
                      </a:pPr>
                      <a:r>
                        <a:rPr lang="en-US" sz="1100" kern="1200" baseline="0" dirty="0" smtClean="0">
                          <a:solidFill>
                            <a:schemeClr val="dk1"/>
                          </a:solidFill>
                          <a:latin typeface="+mn-lt"/>
                          <a:ea typeface="+mn-ea"/>
                          <a:cs typeface="+mn-cs"/>
                        </a:rPr>
                        <a:t>Commas in a series</a:t>
                      </a:r>
                    </a:p>
                    <a:p>
                      <a:pPr marL="0" marR="0" algn="l">
                        <a:lnSpc>
                          <a:spcPct val="115000"/>
                        </a:lnSpc>
                        <a:spcBef>
                          <a:spcPts val="0"/>
                        </a:spcBef>
                        <a:spcAft>
                          <a:spcPts val="0"/>
                        </a:spcAft>
                      </a:pPr>
                      <a:r>
                        <a:rPr lang="en-US" sz="1100" kern="1200" baseline="0" dirty="0" smtClean="0">
                          <a:solidFill>
                            <a:schemeClr val="dk1"/>
                          </a:solidFill>
                          <a:latin typeface="+mn-lt"/>
                          <a:ea typeface="+mn-ea"/>
                          <a:cs typeface="+mn-cs"/>
                        </a:rPr>
                        <a:t>Intonation</a:t>
                      </a:r>
                    </a:p>
                    <a:p>
                      <a:pPr marL="0" marR="0" algn="l">
                        <a:lnSpc>
                          <a:spcPct val="115000"/>
                        </a:lnSpc>
                        <a:spcBef>
                          <a:spcPts val="0"/>
                        </a:spcBef>
                        <a:spcAft>
                          <a:spcPts val="0"/>
                        </a:spcAft>
                      </a:pPr>
                      <a:r>
                        <a:rPr lang="en-US" sz="1100" kern="1200" baseline="0" dirty="0" smtClean="0">
                          <a:solidFill>
                            <a:schemeClr val="dk1"/>
                          </a:solidFill>
                          <a:latin typeface="+mn-lt"/>
                          <a:ea typeface="+mn-ea"/>
                          <a:cs typeface="+mn-cs"/>
                        </a:rPr>
                        <a:t>Words with or, ore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100" b="1" kern="1200" dirty="0" smtClean="0">
                          <a:solidFill>
                            <a:schemeClr val="dk1"/>
                          </a:solidFill>
                          <a:latin typeface="+mn-lt"/>
                          <a:ea typeface="+mn-ea"/>
                          <a:cs typeface="+mn-cs"/>
                        </a:rPr>
                        <a:t>Time</a:t>
                      </a:r>
                    </a:p>
                    <a:p>
                      <a:r>
                        <a:rPr lang="en-US" sz="1100" b="0" u="none" strike="noStrike" kern="1200" dirty="0" smtClean="0">
                          <a:solidFill>
                            <a:schemeClr val="tx1"/>
                          </a:solidFill>
                          <a:latin typeface="+mn-lt"/>
                          <a:ea typeface="+mn-ea"/>
                          <a:cs typeface="+mn-cs"/>
                        </a:rPr>
                        <a:t>2.MD.C.7</a:t>
                      </a:r>
                      <a:endParaRPr lang="en-US" sz="1100" b="0" kern="1200" dirty="0" smtClean="0">
                        <a:solidFill>
                          <a:schemeClr val="tx1"/>
                        </a:solidFill>
                        <a:latin typeface="+mn-lt"/>
                        <a:ea typeface="+mn-ea"/>
                        <a:cs typeface="+mn-cs"/>
                      </a:endParaRPr>
                    </a:p>
                    <a:p>
                      <a:r>
                        <a:rPr lang="en-US" sz="1100" b="0" kern="1200" dirty="0" smtClean="0">
                          <a:solidFill>
                            <a:schemeClr val="tx1"/>
                          </a:solidFill>
                          <a:latin typeface="+mn-lt"/>
                          <a:ea typeface="+mn-ea"/>
                          <a:cs typeface="+mn-cs"/>
                        </a:rPr>
                        <a:t>Tell and write time from analog and digital clocks to the nearest five minutes, using a.m. and p.m.</a:t>
                      </a:r>
                    </a:p>
                    <a:p>
                      <a:endParaRPr lang="en-US" sz="18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1000"/>
                        </a:spcAft>
                      </a:pPr>
                      <a:r>
                        <a:rPr lang="en-US" sz="1100" dirty="0" smtClean="0">
                          <a:latin typeface="Calibri"/>
                          <a:ea typeface="Calibri"/>
                          <a:cs typeface="Times New Roman"/>
                        </a:rPr>
                        <a:t>Write to express: Fictional narrative</a:t>
                      </a:r>
                      <a:endParaRPr lang="en-US" sz="1100" dirty="0">
                        <a:latin typeface="Calibri"/>
                        <a:ea typeface="Calibri"/>
                        <a:cs typeface="Times New Roman"/>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smtClean="0"/>
                        <a:t>Rocks, moon, and stars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dirty="0" smtClean="0">
                          <a:solidFill>
                            <a:schemeClr val="tx1"/>
                          </a:solidFill>
                        </a:rPr>
                        <a:t>Math:</a:t>
                      </a:r>
                    </a:p>
                    <a:p>
                      <a:r>
                        <a:rPr lang="en-US" sz="1200" b="0" dirty="0" smtClean="0">
                          <a:solidFill>
                            <a:schemeClr val="tx1"/>
                          </a:solidFill>
                        </a:rPr>
                        <a:t>Time post</a:t>
                      </a:r>
                    </a:p>
                    <a:p>
                      <a:r>
                        <a:rPr lang="en-US" sz="1200" b="0" dirty="0" smtClean="0">
                          <a:solidFill>
                            <a:schemeClr val="tx1"/>
                          </a:solidFill>
                        </a:rPr>
                        <a:t>Geometry</a:t>
                      </a:r>
                      <a:r>
                        <a:rPr lang="en-US" sz="1200" b="0" baseline="0" dirty="0" smtClean="0">
                          <a:solidFill>
                            <a:schemeClr val="tx1"/>
                          </a:solidFill>
                        </a:rPr>
                        <a:t> Pre</a:t>
                      </a:r>
                      <a:endParaRPr lang="en-US" sz="1200" b="0" dirty="0" smtClean="0">
                        <a:solidFill>
                          <a:schemeClr val="tx1"/>
                        </a:solidFill>
                      </a:endParaRPr>
                    </a:p>
                    <a:p>
                      <a:r>
                        <a:rPr lang="en-US" sz="1200" b="1" dirty="0" smtClean="0">
                          <a:solidFill>
                            <a:schemeClr val="tx1"/>
                          </a:solidFill>
                        </a:rPr>
                        <a:t>Literacy:</a:t>
                      </a:r>
                    </a:p>
                    <a:p>
                      <a:r>
                        <a:rPr lang="en-US" sz="1200" dirty="0" smtClean="0">
                          <a:solidFill>
                            <a:schemeClr val="tx1"/>
                          </a:solidFill>
                        </a:rPr>
                        <a:t>Spelling</a:t>
                      </a:r>
                      <a:r>
                        <a:rPr lang="en-US" sz="1200" baseline="0" dirty="0" smtClean="0">
                          <a:solidFill>
                            <a:schemeClr val="tx1"/>
                          </a:solidFill>
                        </a:rPr>
                        <a:t> week 20</a:t>
                      </a:r>
                    </a:p>
                    <a:p>
                      <a:r>
                        <a:rPr lang="en-US" sz="1200" baseline="0" dirty="0" smtClean="0">
                          <a:solidFill>
                            <a:schemeClr val="tx1"/>
                          </a:solidFill>
                        </a:rPr>
                        <a:t>Contractions</a:t>
                      </a:r>
                    </a:p>
                    <a:p>
                      <a:endParaRPr lang="en-US" sz="1200" dirty="0" smtClean="0">
                        <a:solidFill>
                          <a:schemeClr val="tx1"/>
                        </a:solidFill>
                      </a:endParaRPr>
                    </a:p>
                    <a:p>
                      <a:r>
                        <a:rPr lang="en-US" sz="1200" b="1" dirty="0" smtClean="0">
                          <a:solidFill>
                            <a:schemeClr val="tx1"/>
                          </a:solidFill>
                        </a:rPr>
                        <a:t>Re Teach:</a:t>
                      </a:r>
                    </a:p>
                    <a:p>
                      <a:r>
                        <a:rPr lang="en-US" sz="1200" dirty="0" smtClean="0">
                          <a:solidFill>
                            <a:schemeClr val="tx1"/>
                          </a:solidFill>
                        </a:rPr>
                        <a:t>T:</a:t>
                      </a:r>
                    </a:p>
                    <a:p>
                      <a:r>
                        <a:rPr lang="en-US" sz="1200" dirty="0" err="1" smtClean="0">
                          <a:solidFill>
                            <a:schemeClr val="tx1"/>
                          </a:solidFill>
                        </a:rPr>
                        <a:t>Th</a:t>
                      </a:r>
                      <a:r>
                        <a:rPr lang="en-US" sz="1200" dirty="0" smtClean="0">
                          <a:solidFill>
                            <a:schemeClr val="tx1"/>
                          </a:solidFill>
                        </a:rPr>
                        <a:t>:</a:t>
                      </a:r>
                    </a:p>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880772">
                <a:tc>
                  <a:txBody>
                    <a:bodyPr/>
                    <a:lstStyle/>
                    <a:p>
                      <a:r>
                        <a:rPr lang="en-US" baseline="0" dirty="0" smtClean="0">
                          <a:solidFill>
                            <a:schemeClr val="tx1"/>
                          </a:solidFill>
                        </a:rPr>
                        <a:t>Week 21</a:t>
                      </a:r>
                    </a:p>
                    <a:p>
                      <a:r>
                        <a:rPr lang="en-US" baseline="0" dirty="0" smtClean="0">
                          <a:solidFill>
                            <a:schemeClr val="tx1"/>
                          </a:solidFill>
                        </a:rPr>
                        <a:t>Feb. 9</a:t>
                      </a:r>
                      <a:r>
                        <a:rPr lang="en-US" baseline="30000" dirty="0" smtClean="0">
                          <a:solidFill>
                            <a:schemeClr val="tx1"/>
                          </a:solidFill>
                        </a:rPr>
                        <a:t>th</a:t>
                      </a:r>
                      <a:r>
                        <a:rPr lang="en-US" baseline="0" dirty="0" smtClean="0">
                          <a:solidFill>
                            <a:schemeClr val="tx1"/>
                          </a:solidFill>
                        </a:rPr>
                        <a:t> – 13</a:t>
                      </a:r>
                      <a:r>
                        <a:rPr lang="en-US" baseline="30000" dirty="0" smtClean="0">
                          <a:solidFill>
                            <a:schemeClr val="tx1"/>
                          </a:solidFill>
                        </a:rPr>
                        <a:t>th</a:t>
                      </a:r>
                      <a:r>
                        <a:rPr lang="en-US" baseline="0" dirty="0" smtClean="0">
                          <a:solidFill>
                            <a:schemeClr val="tx1"/>
                          </a:solidFill>
                        </a:rPr>
                        <a:t> </a:t>
                      </a:r>
                    </a:p>
                    <a:p>
                      <a:r>
                        <a:rPr lang="en-US" baseline="0" dirty="0" smtClean="0">
                          <a:solidFill>
                            <a:schemeClr val="tx1"/>
                          </a:solidFill>
                        </a:rPr>
                        <a:t>Penguin Chick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0"/>
                        </a:spcAft>
                      </a:pPr>
                      <a:r>
                        <a:rPr lang="en-US" sz="1100" kern="1200" dirty="0" smtClean="0">
                          <a:solidFill>
                            <a:schemeClr val="dk1"/>
                          </a:solidFill>
                          <a:latin typeface="+mn-lt"/>
                          <a:ea typeface="+mn-ea"/>
                          <a:cs typeface="+mn-cs"/>
                        </a:rPr>
                        <a:t>EQ:</a:t>
                      </a:r>
                      <a:r>
                        <a:rPr lang="en-US" sz="1100" kern="1200" baseline="0" dirty="0" smtClean="0">
                          <a:solidFill>
                            <a:schemeClr val="dk1"/>
                          </a:solidFill>
                          <a:latin typeface="+mn-lt"/>
                          <a:ea typeface="+mn-ea"/>
                          <a:cs typeface="+mn-cs"/>
                        </a:rPr>
                        <a:t> </a:t>
                      </a:r>
                      <a:r>
                        <a:rPr lang="en-US" sz="1100" kern="1200" dirty="0" smtClean="0">
                          <a:solidFill>
                            <a:schemeClr val="dk1"/>
                          </a:solidFill>
                          <a:latin typeface="+mn-lt"/>
                          <a:ea typeface="+mn-ea"/>
                          <a:cs typeface="+mn-cs"/>
                        </a:rPr>
                        <a:t>How do you know which facts are important?</a:t>
                      </a:r>
                    </a:p>
                    <a:p>
                      <a:pPr marL="0" marR="0" algn="l">
                        <a:lnSpc>
                          <a:spcPct val="115000"/>
                        </a:lnSpc>
                        <a:spcBef>
                          <a:spcPts val="0"/>
                        </a:spcBef>
                        <a:spcAft>
                          <a:spcPts val="0"/>
                        </a:spcAft>
                      </a:pPr>
                      <a:endParaRPr lang="en-US" sz="1100" kern="1200" dirty="0" smtClean="0">
                        <a:solidFill>
                          <a:schemeClr val="dk1"/>
                        </a:solidFill>
                        <a:latin typeface="+mn-lt"/>
                        <a:ea typeface="+mn-ea"/>
                        <a:cs typeface="+mn-cs"/>
                      </a:endParaRPr>
                    </a:p>
                    <a:p>
                      <a:pPr marL="0" marR="0" algn="l">
                        <a:lnSpc>
                          <a:spcPct val="115000"/>
                        </a:lnSpc>
                        <a:spcBef>
                          <a:spcPts val="0"/>
                        </a:spcBef>
                        <a:spcAft>
                          <a:spcPts val="0"/>
                        </a:spcAft>
                      </a:pPr>
                      <a:r>
                        <a:rPr lang="en-US" sz="1100" kern="1200" dirty="0" smtClean="0">
                          <a:solidFill>
                            <a:schemeClr val="dk1"/>
                          </a:solidFill>
                          <a:latin typeface="+mn-lt"/>
                          <a:ea typeface="+mn-ea"/>
                          <a:cs typeface="+mn-cs"/>
                        </a:rPr>
                        <a:t>Dictionary Entry</a:t>
                      </a:r>
                    </a:p>
                    <a:p>
                      <a:pPr marL="0" marR="0" algn="l">
                        <a:lnSpc>
                          <a:spcPct val="115000"/>
                        </a:lnSpc>
                        <a:spcBef>
                          <a:spcPts val="0"/>
                        </a:spcBef>
                        <a:spcAft>
                          <a:spcPts val="0"/>
                        </a:spcAft>
                      </a:pPr>
                      <a:r>
                        <a:rPr lang="en-US" sz="1100" kern="1200" dirty="0" smtClean="0">
                          <a:solidFill>
                            <a:schemeClr val="dk1"/>
                          </a:solidFill>
                          <a:latin typeface="+mn-lt"/>
                          <a:ea typeface="+mn-ea"/>
                          <a:cs typeface="+mn-cs"/>
                        </a:rPr>
                        <a:t>What is an adjective</a:t>
                      </a:r>
                    </a:p>
                    <a:p>
                      <a:pPr marL="0" marR="0" algn="l">
                        <a:lnSpc>
                          <a:spcPct val="115000"/>
                        </a:lnSpc>
                        <a:spcBef>
                          <a:spcPts val="0"/>
                        </a:spcBef>
                        <a:spcAft>
                          <a:spcPts val="0"/>
                        </a:spcAft>
                      </a:pPr>
                      <a:r>
                        <a:rPr lang="en-US" sz="1100" kern="1200" dirty="0" smtClean="0">
                          <a:solidFill>
                            <a:schemeClr val="dk1"/>
                          </a:solidFill>
                          <a:latin typeface="+mn-lt"/>
                          <a:ea typeface="+mn-ea"/>
                          <a:cs typeface="+mn-cs"/>
                        </a:rPr>
                        <a:t>Words with </a:t>
                      </a:r>
                      <a:r>
                        <a:rPr lang="en-US" sz="1100" kern="1200" dirty="0" err="1" smtClean="0">
                          <a:solidFill>
                            <a:schemeClr val="dk1"/>
                          </a:solidFill>
                          <a:latin typeface="+mn-lt"/>
                          <a:ea typeface="+mn-ea"/>
                          <a:cs typeface="+mn-cs"/>
                        </a:rPr>
                        <a:t>er</a:t>
                      </a:r>
                      <a:r>
                        <a:rPr lang="en-US" sz="1100" kern="1200" dirty="0" smtClean="0">
                          <a:solidFill>
                            <a:schemeClr val="dk1"/>
                          </a:solidFill>
                          <a:latin typeface="+mn-lt"/>
                          <a:ea typeface="+mn-ea"/>
                          <a:cs typeface="+mn-cs"/>
                        </a:rPr>
                        <a:t>, </a:t>
                      </a:r>
                      <a:r>
                        <a:rPr lang="en-US" sz="1100" kern="1200" dirty="0" err="1" smtClean="0">
                          <a:solidFill>
                            <a:schemeClr val="dk1"/>
                          </a:solidFill>
                          <a:latin typeface="+mn-lt"/>
                          <a:ea typeface="+mn-ea"/>
                          <a:cs typeface="+mn-cs"/>
                        </a:rPr>
                        <a:t>ir</a:t>
                      </a:r>
                      <a:r>
                        <a:rPr lang="en-US" sz="1100" kern="1200" dirty="0" smtClean="0">
                          <a:solidFill>
                            <a:schemeClr val="dk1"/>
                          </a:solidFill>
                          <a:latin typeface="+mn-lt"/>
                          <a:ea typeface="+mn-ea"/>
                          <a:cs typeface="+mn-cs"/>
                        </a:rPr>
                        <a:t>, </a:t>
                      </a:r>
                      <a:r>
                        <a:rPr lang="en-US" sz="1100" kern="1200" dirty="0" err="1" smtClean="0">
                          <a:solidFill>
                            <a:schemeClr val="dk1"/>
                          </a:solidFill>
                          <a:latin typeface="+mn-lt"/>
                          <a:ea typeface="+mn-ea"/>
                          <a:cs typeface="+mn-cs"/>
                        </a:rPr>
                        <a:t>ur</a:t>
                      </a:r>
                      <a:endParaRPr lang="en-US" sz="1100" kern="1200" dirty="0" smtClean="0">
                        <a:solidFill>
                          <a:schemeClr val="dk1"/>
                        </a:solidFill>
                        <a:latin typeface="+mn-lt"/>
                        <a:ea typeface="+mn-ea"/>
                        <a:cs typeface="+mn-cs"/>
                      </a:endParaRPr>
                    </a:p>
                    <a:p>
                      <a:pPr marL="0" marR="0" algn="l">
                        <a:lnSpc>
                          <a:spcPct val="115000"/>
                        </a:lnSpc>
                        <a:spcBef>
                          <a:spcPts val="0"/>
                        </a:spcBef>
                        <a:spcAft>
                          <a:spcPts val="0"/>
                        </a:spcAft>
                      </a:pPr>
                      <a:endParaRPr lang="en-US" sz="1100" kern="1200" dirty="0" smtClean="0">
                        <a:solidFill>
                          <a:schemeClr val="dk1"/>
                        </a:solidFill>
                        <a:latin typeface="+mn-lt"/>
                        <a:ea typeface="+mn-ea"/>
                        <a:cs typeface="+mn-cs"/>
                      </a:endParaRPr>
                    </a:p>
                    <a:p>
                      <a:pPr marL="0" marR="0" algn="l">
                        <a:lnSpc>
                          <a:spcPct val="115000"/>
                        </a:lnSpc>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100" b="1" u="none" strike="noStrike" kern="1200" dirty="0" smtClean="0">
                          <a:solidFill>
                            <a:schemeClr val="dk1"/>
                          </a:solidFill>
                          <a:latin typeface="+mn-lt"/>
                          <a:ea typeface="+mn-ea"/>
                          <a:cs typeface="+mn-cs"/>
                        </a:rPr>
                        <a:t>Geometry</a:t>
                      </a:r>
                    </a:p>
                    <a:p>
                      <a:r>
                        <a:rPr lang="en-US" sz="1100" u="none" strike="noStrike" kern="1200" dirty="0" smtClean="0">
                          <a:solidFill>
                            <a:schemeClr val="dk1"/>
                          </a:solidFill>
                          <a:latin typeface="+mn-lt"/>
                          <a:ea typeface="+mn-ea"/>
                          <a:cs typeface="+mn-cs"/>
                        </a:rPr>
                        <a:t>2.G.A.1</a:t>
                      </a:r>
                      <a:endParaRPr lang="en-US" sz="1100" kern="1200" dirty="0" smtClean="0">
                        <a:solidFill>
                          <a:schemeClr val="dk1"/>
                        </a:solidFill>
                        <a:latin typeface="+mn-lt"/>
                        <a:ea typeface="+mn-ea"/>
                        <a:cs typeface="+mn-cs"/>
                      </a:endParaRPr>
                    </a:p>
                    <a:p>
                      <a:r>
                        <a:rPr lang="en-US" sz="1100" kern="1200" dirty="0" smtClean="0">
                          <a:solidFill>
                            <a:schemeClr val="dk1"/>
                          </a:solidFill>
                          <a:latin typeface="+mn-lt"/>
                          <a:ea typeface="+mn-ea"/>
                          <a:cs typeface="+mn-cs"/>
                        </a:rPr>
                        <a:t>Recognize and draw shapes having specified attributes, such as a given number of angles or a given number of equal faces.</a:t>
                      </a:r>
                      <a:r>
                        <a:rPr lang="en-US" sz="1100" kern="1200" baseline="30000" dirty="0" smtClean="0">
                          <a:solidFill>
                            <a:schemeClr val="dk1"/>
                          </a:solidFill>
                          <a:latin typeface="+mn-lt"/>
                          <a:ea typeface="+mn-ea"/>
                          <a:cs typeface="+mn-cs"/>
                        </a:rPr>
                        <a:t>1</a:t>
                      </a:r>
                      <a:r>
                        <a:rPr lang="en-US" sz="1100" kern="1200" dirty="0" smtClean="0">
                          <a:solidFill>
                            <a:schemeClr val="dk1"/>
                          </a:solidFill>
                          <a:latin typeface="+mn-lt"/>
                          <a:ea typeface="+mn-ea"/>
                          <a:cs typeface="+mn-cs"/>
                        </a:rPr>
                        <a:t> Identify triangles, quadrilaterals, pentagons, hexagons, and cubes.</a:t>
                      </a:r>
                    </a:p>
                    <a:p>
                      <a:endParaRPr lang="en-US" sz="12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1000"/>
                        </a:spcAft>
                      </a:pPr>
                      <a:r>
                        <a:rPr lang="en-US" sz="1100" dirty="0" smtClean="0">
                          <a:latin typeface="Calibri"/>
                          <a:ea typeface="Calibri"/>
                          <a:cs typeface="Times New Roman"/>
                        </a:rPr>
                        <a:t>Write</a:t>
                      </a:r>
                      <a:r>
                        <a:rPr lang="en-US" sz="1100" baseline="0" dirty="0" smtClean="0">
                          <a:latin typeface="Calibri"/>
                          <a:ea typeface="Calibri"/>
                          <a:cs typeface="Times New Roman"/>
                        </a:rPr>
                        <a:t> to inform:  Problem/solution paragraph</a:t>
                      </a:r>
                      <a:endParaRPr lang="en-US" sz="1100" dirty="0">
                        <a:latin typeface="Calibri"/>
                        <a:ea typeface="Calibri"/>
                        <a:cs typeface="Times New Roman"/>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smtClean="0"/>
                        <a:t>Mapping and</a:t>
                      </a:r>
                      <a:r>
                        <a:rPr lang="en-US" sz="1200" baseline="0" dirty="0" smtClean="0"/>
                        <a:t> Patriotism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dirty="0" smtClean="0">
                          <a:solidFill>
                            <a:schemeClr val="tx1"/>
                          </a:solidFill>
                        </a:rPr>
                        <a:t>Math:</a:t>
                      </a:r>
                    </a:p>
                    <a:p>
                      <a:r>
                        <a:rPr lang="en-US" sz="1200" b="1" dirty="0" smtClean="0">
                          <a:solidFill>
                            <a:schemeClr val="tx1"/>
                          </a:solidFill>
                        </a:rPr>
                        <a:t>Literacy:</a:t>
                      </a:r>
                    </a:p>
                    <a:p>
                      <a:r>
                        <a:rPr lang="en-US" sz="1200" b="0" dirty="0" smtClean="0">
                          <a:solidFill>
                            <a:schemeClr val="tx1"/>
                          </a:solidFill>
                        </a:rPr>
                        <a:t>Spelling week 21</a:t>
                      </a:r>
                    </a:p>
                    <a:p>
                      <a:r>
                        <a:rPr lang="en-US" sz="1200" b="0" dirty="0" smtClean="0">
                          <a:solidFill>
                            <a:schemeClr val="tx1"/>
                          </a:solidFill>
                        </a:rPr>
                        <a:t>R-Controlled vowels</a:t>
                      </a:r>
                    </a:p>
                    <a:p>
                      <a:r>
                        <a:rPr lang="en-US" sz="1200" b="1" dirty="0" smtClean="0">
                          <a:solidFill>
                            <a:schemeClr val="tx1"/>
                          </a:solidFill>
                        </a:rPr>
                        <a:t>Re Teach:</a:t>
                      </a:r>
                    </a:p>
                    <a:p>
                      <a:r>
                        <a:rPr lang="en-US" sz="1200" dirty="0" smtClean="0">
                          <a:solidFill>
                            <a:schemeClr val="tx1"/>
                          </a:solidFill>
                        </a:rPr>
                        <a:t>T:</a:t>
                      </a:r>
                    </a:p>
                    <a:p>
                      <a:r>
                        <a:rPr lang="en-US" sz="1200" dirty="0" err="1" smtClean="0">
                          <a:solidFill>
                            <a:schemeClr val="tx1"/>
                          </a:solidFill>
                        </a:rPr>
                        <a:t>Th</a:t>
                      </a:r>
                      <a:r>
                        <a:rPr lang="en-US" sz="1200" dirty="0" smtClean="0">
                          <a:solidFill>
                            <a:schemeClr val="tx1"/>
                          </a:solidFill>
                        </a:rPr>
                        <a:t>:</a:t>
                      </a:r>
                    </a:p>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0"/>
          <a:ext cx="9144000" cy="10835640"/>
        </p:xfrm>
        <a:graphic>
          <a:graphicData uri="http://schemas.openxmlformats.org/drawingml/2006/table">
            <a:tbl>
              <a:tblPr firstRow="1" bandRow="1">
                <a:tableStyleId>{5C22544A-7EE6-4342-B048-85BDC9FD1C3A}</a:tableStyleId>
              </a:tblPr>
              <a:tblGrid>
                <a:gridCol w="1604210"/>
                <a:gridCol w="1977190"/>
                <a:gridCol w="1600200"/>
                <a:gridCol w="1295400"/>
                <a:gridCol w="1143000"/>
                <a:gridCol w="1524000"/>
              </a:tblGrid>
              <a:tr h="1929227">
                <a:tc>
                  <a:txBody>
                    <a:bodyPr/>
                    <a:lstStyle/>
                    <a:p>
                      <a:r>
                        <a:rPr lang="en-US" b="0" baseline="0" dirty="0" smtClean="0">
                          <a:solidFill>
                            <a:schemeClr val="tx1"/>
                          </a:solidFill>
                        </a:rPr>
                        <a:t>Week 22</a:t>
                      </a:r>
                    </a:p>
                    <a:p>
                      <a:r>
                        <a:rPr lang="en-US" b="0" baseline="0" dirty="0" smtClean="0">
                          <a:solidFill>
                            <a:schemeClr val="tx1"/>
                          </a:solidFill>
                        </a:rPr>
                        <a:t>Feb. 17</a:t>
                      </a:r>
                      <a:r>
                        <a:rPr lang="en-US" b="0" baseline="30000" dirty="0" smtClean="0">
                          <a:solidFill>
                            <a:schemeClr val="tx1"/>
                          </a:solidFill>
                        </a:rPr>
                        <a:t>th</a:t>
                      </a:r>
                      <a:r>
                        <a:rPr lang="en-US" b="0" baseline="0" dirty="0" smtClean="0">
                          <a:solidFill>
                            <a:schemeClr val="tx1"/>
                          </a:solidFill>
                        </a:rPr>
                        <a:t> – 20</a:t>
                      </a:r>
                      <a:r>
                        <a:rPr lang="en-US" b="0" baseline="30000" dirty="0" smtClean="0">
                          <a:solidFill>
                            <a:schemeClr val="tx1"/>
                          </a:solidFill>
                        </a:rPr>
                        <a:t>th</a:t>
                      </a:r>
                      <a:r>
                        <a:rPr lang="en-US" b="0" baseline="0" dirty="0" smtClean="0">
                          <a:solidFill>
                            <a:schemeClr val="tx1"/>
                          </a:solidFill>
                        </a:rPr>
                        <a:t> </a:t>
                      </a:r>
                    </a:p>
                    <a:p>
                      <a:r>
                        <a:rPr lang="en-US" b="0" baseline="0" dirty="0" smtClean="0">
                          <a:solidFill>
                            <a:schemeClr val="tx1"/>
                          </a:solidFill>
                        </a:rPr>
                        <a:t>The Stories Julian Tells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0"/>
                        </a:spcAft>
                      </a:pPr>
                      <a:r>
                        <a:rPr lang="en-US" sz="1100" b="0" kern="1200" dirty="0" smtClean="0">
                          <a:solidFill>
                            <a:schemeClr val="tx1"/>
                          </a:solidFill>
                          <a:latin typeface="+mn-lt"/>
                          <a:ea typeface="+mn-ea"/>
                          <a:cs typeface="+mn-cs"/>
                        </a:rPr>
                        <a:t>EQ:  What can you learn from a characters words and actions?</a:t>
                      </a:r>
                    </a:p>
                    <a:p>
                      <a:pPr marL="0" marR="0" algn="l">
                        <a:lnSpc>
                          <a:spcPct val="115000"/>
                        </a:lnSpc>
                        <a:spcBef>
                          <a:spcPts val="0"/>
                        </a:spcBef>
                        <a:spcAft>
                          <a:spcPts val="0"/>
                        </a:spcAft>
                      </a:pPr>
                      <a:endParaRPr lang="en-US" sz="1100" b="0" kern="1200" dirty="0" smtClean="0">
                        <a:solidFill>
                          <a:schemeClr val="tx1"/>
                        </a:solidFill>
                        <a:latin typeface="+mn-lt"/>
                        <a:ea typeface="+mn-ea"/>
                        <a:cs typeface="+mn-cs"/>
                      </a:endParaRPr>
                    </a:p>
                    <a:p>
                      <a:pPr marL="0" marR="0" algn="l">
                        <a:lnSpc>
                          <a:spcPct val="115000"/>
                        </a:lnSpc>
                        <a:spcBef>
                          <a:spcPts val="0"/>
                        </a:spcBef>
                        <a:spcAft>
                          <a:spcPts val="0"/>
                        </a:spcAft>
                      </a:pPr>
                      <a:r>
                        <a:rPr lang="en-US" sz="1100" b="0" kern="1200" dirty="0" smtClean="0">
                          <a:solidFill>
                            <a:schemeClr val="tx1"/>
                          </a:solidFill>
                          <a:latin typeface="+mn-lt"/>
                          <a:ea typeface="+mn-ea"/>
                          <a:cs typeface="+mn-cs"/>
                        </a:rPr>
                        <a:t>Idioms</a:t>
                      </a:r>
                    </a:p>
                    <a:p>
                      <a:pPr marL="0" marR="0" algn="l">
                        <a:lnSpc>
                          <a:spcPct val="115000"/>
                        </a:lnSpc>
                        <a:spcBef>
                          <a:spcPts val="0"/>
                        </a:spcBef>
                        <a:spcAft>
                          <a:spcPts val="0"/>
                        </a:spcAft>
                      </a:pPr>
                      <a:r>
                        <a:rPr lang="en-US" sz="1100" b="0" kern="1200" dirty="0" smtClean="0">
                          <a:solidFill>
                            <a:schemeClr val="tx1"/>
                          </a:solidFill>
                          <a:latin typeface="+mn-lt"/>
                          <a:ea typeface="+mn-ea"/>
                          <a:cs typeface="+mn-cs"/>
                        </a:rPr>
                        <a:t>Homophones</a:t>
                      </a:r>
                    </a:p>
                    <a:p>
                      <a:pPr marL="0" marR="0" algn="l">
                        <a:lnSpc>
                          <a:spcPct val="115000"/>
                        </a:lnSpc>
                        <a:spcBef>
                          <a:spcPts val="0"/>
                        </a:spcBef>
                        <a:spcAft>
                          <a:spcPts val="0"/>
                        </a:spcAft>
                      </a:pPr>
                      <a:r>
                        <a:rPr lang="en-US" sz="1100" b="0" kern="1200" dirty="0" smtClean="0">
                          <a:solidFill>
                            <a:schemeClr val="tx1"/>
                          </a:solidFill>
                          <a:latin typeface="+mn-lt"/>
                          <a:ea typeface="+mn-ea"/>
                          <a:cs typeface="+mn-cs"/>
                        </a:rPr>
                        <a:t>Using adjectives</a:t>
                      </a:r>
                    </a:p>
                    <a:p>
                      <a:pPr marL="0" marR="0" algn="l">
                        <a:lnSpc>
                          <a:spcPct val="115000"/>
                        </a:lnSpc>
                        <a:spcBef>
                          <a:spcPts val="0"/>
                        </a:spcBef>
                        <a:spcAft>
                          <a:spcPts val="0"/>
                        </a:spcAft>
                      </a:pPr>
                      <a:r>
                        <a:rPr lang="en-US" sz="1100" b="0" kern="1200" dirty="0" smtClean="0">
                          <a:solidFill>
                            <a:schemeClr val="tx1"/>
                          </a:solidFill>
                          <a:latin typeface="+mn-lt"/>
                          <a:ea typeface="+mn-ea"/>
                          <a:cs typeface="+mn-cs"/>
                        </a:rPr>
                        <a:t>Base words and endings –</a:t>
                      </a:r>
                      <a:r>
                        <a:rPr lang="en-US" sz="1100" b="0" kern="1200" dirty="0" err="1" smtClean="0">
                          <a:solidFill>
                            <a:schemeClr val="tx1"/>
                          </a:solidFill>
                          <a:latin typeface="+mn-lt"/>
                          <a:ea typeface="+mn-ea"/>
                          <a:cs typeface="+mn-cs"/>
                        </a:rPr>
                        <a:t>er</a:t>
                      </a:r>
                      <a:r>
                        <a:rPr lang="en-US" sz="1100" b="0" kern="1200" dirty="0" smtClean="0">
                          <a:solidFill>
                            <a:schemeClr val="tx1"/>
                          </a:solidFill>
                          <a:latin typeface="+mn-lt"/>
                          <a:ea typeface="+mn-ea"/>
                          <a:cs typeface="+mn-cs"/>
                        </a:rPr>
                        <a:t>, -</a:t>
                      </a:r>
                      <a:r>
                        <a:rPr lang="en-US" sz="1100" b="0" kern="1200" dirty="0" err="1" smtClean="0">
                          <a:solidFill>
                            <a:schemeClr val="tx1"/>
                          </a:solidFill>
                          <a:latin typeface="+mn-lt"/>
                          <a:ea typeface="+mn-ea"/>
                          <a:cs typeface="+mn-cs"/>
                        </a:rPr>
                        <a:t>est</a:t>
                      </a:r>
                      <a:endParaRPr lang="en-US" sz="1100" b="0" dirty="0">
                        <a:solidFill>
                          <a:schemeClr val="tx1"/>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u="none" strike="noStrike" kern="1200" dirty="0" smtClean="0">
                          <a:solidFill>
                            <a:schemeClr val="dk1"/>
                          </a:solidFill>
                          <a:latin typeface="+mn-lt"/>
                          <a:ea typeface="+mn-ea"/>
                          <a:cs typeface="+mn-cs"/>
                        </a:rPr>
                        <a:t>Geometry</a:t>
                      </a:r>
                    </a:p>
                    <a:p>
                      <a:r>
                        <a:rPr lang="en-US" sz="1100" b="0" u="none" strike="noStrike" kern="1200" dirty="0" smtClean="0">
                          <a:solidFill>
                            <a:schemeClr val="dk1"/>
                          </a:solidFill>
                          <a:latin typeface="+mn-lt"/>
                          <a:ea typeface="+mn-ea"/>
                          <a:cs typeface="+mn-cs"/>
                        </a:rPr>
                        <a:t>2.G.A.1</a:t>
                      </a:r>
                      <a:endParaRPr lang="en-US" sz="1100" b="0" kern="1200" dirty="0" smtClean="0">
                        <a:solidFill>
                          <a:schemeClr val="dk1"/>
                        </a:solidFill>
                        <a:latin typeface="+mn-lt"/>
                        <a:ea typeface="+mn-ea"/>
                        <a:cs typeface="+mn-cs"/>
                      </a:endParaRPr>
                    </a:p>
                    <a:p>
                      <a:r>
                        <a:rPr lang="en-US" sz="1100" b="0" kern="1200" dirty="0" smtClean="0">
                          <a:solidFill>
                            <a:schemeClr val="dk1"/>
                          </a:solidFill>
                          <a:latin typeface="+mn-lt"/>
                          <a:ea typeface="+mn-ea"/>
                          <a:cs typeface="+mn-cs"/>
                        </a:rPr>
                        <a:t>Recognize and draw shapes having specified attributes, such as a given number of angles or a given number of equal faces.</a:t>
                      </a:r>
                      <a:r>
                        <a:rPr lang="en-US" sz="1100" b="0" kern="1200" baseline="30000" dirty="0" smtClean="0">
                          <a:solidFill>
                            <a:schemeClr val="dk1"/>
                          </a:solidFill>
                          <a:latin typeface="+mn-lt"/>
                          <a:ea typeface="+mn-ea"/>
                          <a:cs typeface="+mn-cs"/>
                        </a:rPr>
                        <a:t>1</a:t>
                      </a:r>
                      <a:r>
                        <a:rPr lang="en-US" sz="1100" b="0" kern="1200" dirty="0" smtClean="0">
                          <a:solidFill>
                            <a:schemeClr val="dk1"/>
                          </a:solidFill>
                          <a:latin typeface="+mn-lt"/>
                          <a:ea typeface="+mn-ea"/>
                          <a:cs typeface="+mn-cs"/>
                        </a:rPr>
                        <a:t> Identify triangles, quadrilaterals, pentagons, hexagons, and cubes.</a:t>
                      </a:r>
                    </a:p>
                    <a:p>
                      <a:endParaRPr lang="en-US" sz="1200" b="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100" b="0" dirty="0" smtClean="0">
                          <a:solidFill>
                            <a:schemeClr val="tx1"/>
                          </a:solidFill>
                        </a:rPr>
                        <a:t>Write to inform:  Compare and contrast paragraph</a:t>
                      </a:r>
                      <a:endParaRPr lang="en-US" sz="1100" b="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0" dirty="0" smtClean="0">
                          <a:solidFill>
                            <a:schemeClr val="tx1"/>
                          </a:solidFill>
                        </a:rPr>
                        <a:t>Mapping</a:t>
                      </a:r>
                      <a:r>
                        <a:rPr lang="en-US" sz="1200" b="0" baseline="0" dirty="0" smtClean="0">
                          <a:solidFill>
                            <a:schemeClr val="tx1"/>
                          </a:solidFill>
                        </a:rPr>
                        <a:t> and Patriotism</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dirty="0" smtClean="0">
                          <a:solidFill>
                            <a:schemeClr val="tx1"/>
                          </a:solidFill>
                        </a:rPr>
                        <a:t>Math:</a:t>
                      </a:r>
                    </a:p>
                    <a:p>
                      <a:r>
                        <a:rPr lang="en-US" sz="1200" b="0" dirty="0" smtClean="0">
                          <a:solidFill>
                            <a:schemeClr val="tx1"/>
                          </a:solidFill>
                        </a:rPr>
                        <a:t>Geometry post</a:t>
                      </a:r>
                    </a:p>
                    <a:p>
                      <a:r>
                        <a:rPr lang="en-US" sz="1200" b="0" dirty="0" smtClean="0">
                          <a:solidFill>
                            <a:schemeClr val="tx1"/>
                          </a:solidFill>
                        </a:rPr>
                        <a:t>Measurement Pre</a:t>
                      </a:r>
                    </a:p>
                    <a:p>
                      <a:r>
                        <a:rPr lang="en-US" sz="1200" b="1" dirty="0" smtClean="0">
                          <a:solidFill>
                            <a:schemeClr val="tx1"/>
                          </a:solidFill>
                        </a:rPr>
                        <a:t>Literacy:</a:t>
                      </a:r>
                    </a:p>
                    <a:p>
                      <a:r>
                        <a:rPr lang="en-US" sz="1200" b="0" dirty="0" smtClean="0">
                          <a:solidFill>
                            <a:schemeClr val="tx1"/>
                          </a:solidFill>
                        </a:rPr>
                        <a:t>Spelling</a:t>
                      </a:r>
                      <a:r>
                        <a:rPr lang="en-US" sz="1200" b="0" baseline="0" dirty="0" smtClean="0">
                          <a:solidFill>
                            <a:schemeClr val="tx1"/>
                          </a:solidFill>
                        </a:rPr>
                        <a:t> Week 22</a:t>
                      </a:r>
                    </a:p>
                    <a:p>
                      <a:r>
                        <a:rPr lang="en-US" sz="1200" b="0" baseline="0" dirty="0" smtClean="0">
                          <a:solidFill>
                            <a:schemeClr val="tx1"/>
                          </a:solidFill>
                        </a:rPr>
                        <a:t>Homophones</a:t>
                      </a:r>
                      <a:endParaRPr lang="en-US" sz="1200" b="0" dirty="0" smtClean="0">
                        <a:solidFill>
                          <a:schemeClr val="tx1"/>
                        </a:solidFill>
                      </a:endParaRPr>
                    </a:p>
                    <a:p>
                      <a:endParaRPr lang="en-US" sz="1200" b="0" dirty="0" smtClean="0">
                        <a:solidFill>
                          <a:schemeClr val="tx1"/>
                        </a:solidFill>
                      </a:endParaRPr>
                    </a:p>
                    <a:p>
                      <a:r>
                        <a:rPr lang="en-US" sz="1200" b="1" dirty="0" smtClean="0">
                          <a:solidFill>
                            <a:schemeClr val="tx1"/>
                          </a:solidFill>
                        </a:rPr>
                        <a:t>Re Teach:</a:t>
                      </a:r>
                    </a:p>
                    <a:p>
                      <a:r>
                        <a:rPr lang="en-US" sz="1200" b="0" dirty="0" smtClean="0">
                          <a:solidFill>
                            <a:schemeClr val="tx1"/>
                          </a:solidFill>
                        </a:rPr>
                        <a:t>T:</a:t>
                      </a:r>
                    </a:p>
                    <a:p>
                      <a:r>
                        <a:rPr lang="en-US" sz="1200" b="0" dirty="0" err="1" smtClean="0">
                          <a:solidFill>
                            <a:schemeClr val="tx1"/>
                          </a:solidFill>
                        </a:rPr>
                        <a:t>Th</a:t>
                      </a:r>
                      <a:r>
                        <a:rPr lang="en-US" sz="1200" b="0" dirty="0" smtClean="0">
                          <a:solidFill>
                            <a:schemeClr val="tx1"/>
                          </a:solidFill>
                        </a:rPr>
                        <a:t>:</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11880">
                <a:tc>
                  <a:txBody>
                    <a:bodyPr/>
                    <a:lstStyle/>
                    <a:p>
                      <a:r>
                        <a:rPr lang="en-US" baseline="0" dirty="0" smtClean="0">
                          <a:solidFill>
                            <a:schemeClr val="tx1"/>
                          </a:solidFill>
                        </a:rPr>
                        <a:t>Week 23</a:t>
                      </a:r>
                    </a:p>
                    <a:p>
                      <a:r>
                        <a:rPr lang="en-US" baseline="0" dirty="0" smtClean="0">
                          <a:solidFill>
                            <a:schemeClr val="tx1"/>
                          </a:solidFill>
                        </a:rPr>
                        <a:t>Feb. 23</a:t>
                      </a:r>
                      <a:r>
                        <a:rPr lang="en-US" baseline="30000" dirty="0" smtClean="0">
                          <a:solidFill>
                            <a:schemeClr val="tx1"/>
                          </a:solidFill>
                        </a:rPr>
                        <a:t>rd</a:t>
                      </a:r>
                      <a:r>
                        <a:rPr lang="en-US" baseline="0" dirty="0" smtClean="0">
                          <a:solidFill>
                            <a:schemeClr val="tx1"/>
                          </a:solidFill>
                        </a:rPr>
                        <a:t> – 27</a:t>
                      </a:r>
                      <a:r>
                        <a:rPr lang="en-US" baseline="30000" dirty="0" smtClean="0">
                          <a:solidFill>
                            <a:schemeClr val="tx1"/>
                          </a:solidFill>
                        </a:rPr>
                        <a:t>th</a:t>
                      </a:r>
                      <a:r>
                        <a:rPr lang="en-US" baseline="0" dirty="0" smtClean="0">
                          <a:solidFill>
                            <a:schemeClr val="tx1"/>
                          </a:solidFill>
                        </a:rPr>
                        <a:t> </a:t>
                      </a:r>
                    </a:p>
                    <a:p>
                      <a:r>
                        <a:rPr lang="en-US" baseline="0" dirty="0" smtClean="0">
                          <a:solidFill>
                            <a:schemeClr val="tx1"/>
                          </a:solidFill>
                        </a:rPr>
                        <a:t>The Goat in the Rug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0"/>
                        </a:spcAft>
                      </a:pPr>
                      <a:r>
                        <a:rPr lang="en-US" sz="1100" kern="1200" baseline="0" dirty="0" smtClean="0">
                          <a:solidFill>
                            <a:schemeClr val="dk1"/>
                          </a:solidFill>
                          <a:latin typeface="+mn-lt"/>
                          <a:ea typeface="+mn-ea"/>
                          <a:cs typeface="+mn-cs"/>
                        </a:rPr>
                        <a:t>EQ:  </a:t>
                      </a:r>
                      <a:r>
                        <a:rPr lang="en-US" sz="1100" kern="1200" dirty="0" smtClean="0">
                          <a:solidFill>
                            <a:schemeClr val="dk1"/>
                          </a:solidFill>
                          <a:latin typeface="+mn-lt"/>
                          <a:ea typeface="+mn-ea"/>
                          <a:cs typeface="+mn-cs"/>
                        </a:rPr>
                        <a:t>What helps you make a decision about a character?</a:t>
                      </a:r>
                    </a:p>
                    <a:p>
                      <a:pPr marL="0" marR="0" algn="l">
                        <a:lnSpc>
                          <a:spcPct val="115000"/>
                        </a:lnSpc>
                        <a:spcBef>
                          <a:spcPts val="0"/>
                        </a:spcBef>
                        <a:spcAft>
                          <a:spcPts val="0"/>
                        </a:spcAft>
                      </a:pPr>
                      <a:endParaRPr lang="en-US" sz="1100" kern="1200" baseline="0" dirty="0" smtClean="0">
                        <a:solidFill>
                          <a:schemeClr val="dk1"/>
                        </a:solidFill>
                        <a:latin typeface="+mn-lt"/>
                        <a:ea typeface="+mn-ea"/>
                        <a:cs typeface="+mn-cs"/>
                      </a:endParaRPr>
                    </a:p>
                    <a:p>
                      <a:pPr marL="0" marR="0" algn="l">
                        <a:lnSpc>
                          <a:spcPct val="115000"/>
                        </a:lnSpc>
                        <a:spcBef>
                          <a:spcPts val="0"/>
                        </a:spcBef>
                        <a:spcAft>
                          <a:spcPts val="0"/>
                        </a:spcAft>
                      </a:pPr>
                      <a:r>
                        <a:rPr lang="en-US" sz="1100" kern="1200" baseline="0" dirty="0" smtClean="0">
                          <a:solidFill>
                            <a:schemeClr val="dk1"/>
                          </a:solidFill>
                          <a:latin typeface="+mn-lt"/>
                          <a:ea typeface="+mn-ea"/>
                          <a:cs typeface="+mn-cs"/>
                        </a:rPr>
                        <a:t>Multiple meaning words</a:t>
                      </a:r>
                    </a:p>
                    <a:p>
                      <a:pPr marL="0" marR="0" algn="l">
                        <a:lnSpc>
                          <a:spcPct val="115000"/>
                        </a:lnSpc>
                        <a:spcBef>
                          <a:spcPts val="0"/>
                        </a:spcBef>
                        <a:spcAft>
                          <a:spcPts val="0"/>
                        </a:spcAft>
                      </a:pPr>
                      <a:r>
                        <a:rPr lang="en-US" sz="1100" kern="1200" baseline="0" dirty="0" smtClean="0">
                          <a:solidFill>
                            <a:schemeClr val="dk1"/>
                          </a:solidFill>
                          <a:latin typeface="+mn-lt"/>
                          <a:ea typeface="+mn-ea"/>
                          <a:cs typeface="+mn-cs"/>
                        </a:rPr>
                        <a:t>Irregular verbs</a:t>
                      </a:r>
                    </a:p>
                    <a:p>
                      <a:pPr marL="0" marR="0" algn="l">
                        <a:lnSpc>
                          <a:spcPct val="115000"/>
                        </a:lnSpc>
                        <a:spcBef>
                          <a:spcPts val="0"/>
                        </a:spcBef>
                        <a:spcAft>
                          <a:spcPts val="0"/>
                        </a:spcAft>
                      </a:pPr>
                      <a:r>
                        <a:rPr lang="en-US" sz="1100" kern="1200" baseline="0" dirty="0" smtClean="0">
                          <a:solidFill>
                            <a:schemeClr val="dk1"/>
                          </a:solidFill>
                          <a:latin typeface="+mn-lt"/>
                          <a:ea typeface="+mn-ea"/>
                          <a:cs typeface="+mn-cs"/>
                        </a:rPr>
                        <a:t>Final stable syllable –</a:t>
                      </a:r>
                      <a:r>
                        <a:rPr lang="en-US" sz="1100" kern="1200" baseline="0" dirty="0" err="1" smtClean="0">
                          <a:solidFill>
                            <a:schemeClr val="dk1"/>
                          </a:solidFill>
                          <a:latin typeface="+mn-lt"/>
                          <a:ea typeface="+mn-ea"/>
                          <a:cs typeface="+mn-cs"/>
                        </a:rPr>
                        <a:t>tion</a:t>
                      </a:r>
                      <a:r>
                        <a:rPr lang="en-US" sz="1100" kern="1200" baseline="0" dirty="0" smtClean="0">
                          <a:solidFill>
                            <a:schemeClr val="dk1"/>
                          </a:solidFill>
                          <a:latin typeface="+mn-lt"/>
                          <a:ea typeface="+mn-ea"/>
                          <a:cs typeface="+mn-cs"/>
                        </a:rPr>
                        <a:t>, -</a:t>
                      </a:r>
                      <a:r>
                        <a:rPr lang="en-US" sz="1100" kern="1200" baseline="0" dirty="0" err="1" smtClean="0">
                          <a:solidFill>
                            <a:schemeClr val="dk1"/>
                          </a:solidFill>
                          <a:latin typeface="+mn-lt"/>
                          <a:ea typeface="+mn-ea"/>
                          <a:cs typeface="+mn-cs"/>
                        </a:rPr>
                        <a:t>ture</a:t>
                      </a:r>
                      <a:endParaRPr lang="en-US" sz="1100" kern="1200" baseline="0" dirty="0" smtClean="0">
                        <a:solidFill>
                          <a:schemeClr val="dk1"/>
                        </a:solidFill>
                        <a:latin typeface="+mn-lt"/>
                        <a:ea typeface="+mn-ea"/>
                        <a:cs typeface="+mn-cs"/>
                      </a:endParaRPr>
                    </a:p>
                    <a:p>
                      <a:pPr marL="0" marR="0" algn="l">
                        <a:lnSpc>
                          <a:spcPct val="115000"/>
                        </a:lnSpc>
                        <a:spcBef>
                          <a:spcPts val="0"/>
                        </a:spcBef>
                        <a:spcAft>
                          <a:spcPts val="0"/>
                        </a:spcAft>
                      </a:pPr>
                      <a:r>
                        <a:rPr lang="en-US" sz="1100" kern="1200" baseline="0" dirty="0" smtClean="0">
                          <a:solidFill>
                            <a:schemeClr val="dk1"/>
                          </a:solidFill>
                          <a:latin typeface="+mn-lt"/>
                          <a:ea typeface="+mn-ea"/>
                          <a:cs typeface="+mn-cs"/>
                        </a:rPr>
                        <a:t>Suffixes –y, -</a:t>
                      </a:r>
                      <a:r>
                        <a:rPr lang="en-US" sz="1100" kern="1200" baseline="0" dirty="0" err="1" smtClean="0">
                          <a:solidFill>
                            <a:schemeClr val="dk1"/>
                          </a:solidFill>
                          <a:latin typeface="+mn-lt"/>
                          <a:ea typeface="+mn-ea"/>
                          <a:cs typeface="+mn-cs"/>
                        </a:rPr>
                        <a:t>ly</a:t>
                      </a:r>
                      <a:r>
                        <a:rPr lang="en-US" sz="1100" kern="1200" baseline="0" dirty="0" smtClean="0">
                          <a:solidFill>
                            <a:schemeClr val="dk1"/>
                          </a:solidFill>
                          <a:latin typeface="+mn-lt"/>
                          <a:ea typeface="+mn-ea"/>
                          <a:cs typeface="+mn-cs"/>
                        </a:rPr>
                        <a:t>, -</a:t>
                      </a:r>
                      <a:r>
                        <a:rPr lang="en-US" sz="1100" kern="1200" baseline="0" dirty="0" err="1" smtClean="0">
                          <a:solidFill>
                            <a:schemeClr val="dk1"/>
                          </a:solidFill>
                          <a:latin typeface="+mn-lt"/>
                          <a:ea typeface="+mn-ea"/>
                          <a:cs typeface="+mn-cs"/>
                        </a:rPr>
                        <a:t>ful</a:t>
                      </a:r>
                      <a:endParaRPr lang="en-US" sz="1100" kern="1200" baseline="0" dirty="0" smtClean="0">
                        <a:solidFill>
                          <a:schemeClr val="dk1"/>
                        </a:solidFill>
                        <a:latin typeface="+mn-lt"/>
                        <a:ea typeface="+mn-ea"/>
                        <a:cs typeface="+mn-cs"/>
                      </a:endParaRPr>
                    </a:p>
                    <a:p>
                      <a:pPr marL="0" marR="0" algn="l">
                        <a:lnSpc>
                          <a:spcPct val="115000"/>
                        </a:lnSpc>
                        <a:spcBef>
                          <a:spcPts val="0"/>
                        </a:spcBef>
                        <a:spcAft>
                          <a:spcPts val="0"/>
                        </a:spcAft>
                      </a:pPr>
                      <a:endParaRPr lang="en-US" sz="1100" kern="1200" baseline="0" dirty="0" smtClean="0">
                        <a:solidFill>
                          <a:schemeClr val="dk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100" b="1" kern="1200" dirty="0" smtClean="0">
                          <a:solidFill>
                            <a:schemeClr val="dk1"/>
                          </a:solidFill>
                          <a:latin typeface="+mn-lt"/>
                          <a:ea typeface="+mn-ea"/>
                          <a:cs typeface="+mn-cs"/>
                        </a:rPr>
                        <a:t>Measurement</a:t>
                      </a:r>
                    </a:p>
                    <a:p>
                      <a:r>
                        <a:rPr lang="en-US" sz="1100" u="none" strike="noStrike" kern="1200" dirty="0" smtClean="0">
                          <a:solidFill>
                            <a:schemeClr val="dk1"/>
                          </a:solidFill>
                          <a:latin typeface="+mn-lt"/>
                          <a:ea typeface="+mn-ea"/>
                          <a:cs typeface="+mn-cs"/>
                        </a:rPr>
                        <a:t>2.MD.A.1</a:t>
                      </a:r>
                      <a:endParaRPr lang="en-US" sz="1100" kern="1200" dirty="0" smtClean="0">
                        <a:solidFill>
                          <a:schemeClr val="dk1"/>
                        </a:solidFill>
                        <a:latin typeface="+mn-lt"/>
                        <a:ea typeface="+mn-ea"/>
                        <a:cs typeface="+mn-cs"/>
                      </a:endParaRPr>
                    </a:p>
                    <a:p>
                      <a:r>
                        <a:rPr lang="en-US" sz="1100" kern="1200" dirty="0" smtClean="0">
                          <a:solidFill>
                            <a:schemeClr val="dk1"/>
                          </a:solidFill>
                          <a:latin typeface="+mn-lt"/>
                          <a:ea typeface="+mn-ea"/>
                          <a:cs typeface="+mn-cs"/>
                        </a:rPr>
                        <a:t>Measure the length of an object by selecting and using appropriate tools such as rulers, yardsticks, meter sticks, and measuring tapes.</a:t>
                      </a:r>
                    </a:p>
                    <a:p>
                      <a:r>
                        <a:rPr lang="en-US" sz="1100" kern="1200" dirty="0" smtClean="0">
                          <a:solidFill>
                            <a:schemeClr val="dk1"/>
                          </a:solidFill>
                          <a:latin typeface="+mn-lt"/>
                          <a:ea typeface="+mn-ea"/>
                          <a:cs typeface="+mn-cs"/>
                        </a:rPr>
                        <a:t> </a:t>
                      </a:r>
                    </a:p>
                    <a:p>
                      <a:r>
                        <a:rPr lang="en-US" sz="1100" u="none" strike="noStrike" kern="1200" dirty="0" smtClean="0">
                          <a:solidFill>
                            <a:schemeClr val="dk1"/>
                          </a:solidFill>
                          <a:latin typeface="+mn-lt"/>
                          <a:ea typeface="+mn-ea"/>
                          <a:cs typeface="+mn-cs"/>
                        </a:rPr>
                        <a:t>2.MD.A.2</a:t>
                      </a:r>
                      <a:endParaRPr lang="en-US" sz="1100" kern="1200" dirty="0" smtClean="0">
                        <a:solidFill>
                          <a:schemeClr val="dk1"/>
                        </a:solidFill>
                        <a:latin typeface="+mn-lt"/>
                        <a:ea typeface="+mn-ea"/>
                        <a:cs typeface="+mn-cs"/>
                      </a:endParaRPr>
                    </a:p>
                    <a:p>
                      <a:r>
                        <a:rPr lang="en-US" sz="1100" kern="1200" dirty="0" smtClean="0">
                          <a:solidFill>
                            <a:schemeClr val="dk1"/>
                          </a:solidFill>
                          <a:latin typeface="+mn-lt"/>
                          <a:ea typeface="+mn-ea"/>
                          <a:cs typeface="+mn-cs"/>
                        </a:rPr>
                        <a:t>Measure the length of an object twice, using length units of different lengths for the two measurements; describe how the two measurements relate to the size of the unit chosen.</a:t>
                      </a:r>
                    </a:p>
                    <a:p>
                      <a:endParaRPr lang="en-US" sz="11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1000"/>
                        </a:spcAft>
                      </a:pPr>
                      <a:r>
                        <a:rPr lang="en-US" sz="1100" dirty="0" smtClean="0">
                          <a:latin typeface="Calibri"/>
                          <a:ea typeface="Calibri"/>
                          <a:cs typeface="Times New Roman"/>
                        </a:rPr>
                        <a:t>Write to inform:  Informational paragraph explanation</a:t>
                      </a:r>
                      <a:endParaRPr lang="en-US" sz="1100" dirty="0">
                        <a:latin typeface="Calibri"/>
                        <a:ea typeface="Calibri"/>
                        <a:cs typeface="Times New Roman"/>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smtClean="0"/>
                        <a:t>Mapping and Patriotism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dirty="0" smtClean="0">
                          <a:solidFill>
                            <a:schemeClr val="tx1"/>
                          </a:solidFill>
                        </a:rPr>
                        <a:t>Math:</a:t>
                      </a:r>
                    </a:p>
                    <a:p>
                      <a:r>
                        <a:rPr lang="en-US" sz="1200" b="1" dirty="0" smtClean="0">
                          <a:solidFill>
                            <a:schemeClr val="tx1"/>
                          </a:solidFill>
                        </a:rPr>
                        <a:t>Literacy:</a:t>
                      </a:r>
                    </a:p>
                    <a:p>
                      <a:r>
                        <a:rPr lang="en-US" sz="1200" dirty="0" smtClean="0">
                          <a:solidFill>
                            <a:schemeClr val="tx1"/>
                          </a:solidFill>
                        </a:rPr>
                        <a:t>Spelling</a:t>
                      </a:r>
                      <a:r>
                        <a:rPr lang="en-US" sz="1200" baseline="0" dirty="0" smtClean="0">
                          <a:solidFill>
                            <a:schemeClr val="tx1"/>
                          </a:solidFill>
                        </a:rPr>
                        <a:t> week 23</a:t>
                      </a:r>
                    </a:p>
                    <a:p>
                      <a:r>
                        <a:rPr lang="en-US" sz="1200" baseline="0" dirty="0" smtClean="0">
                          <a:solidFill>
                            <a:schemeClr val="tx1"/>
                          </a:solidFill>
                        </a:rPr>
                        <a:t>Multiple meaning words</a:t>
                      </a:r>
                    </a:p>
                    <a:p>
                      <a:endParaRPr lang="en-US" sz="1200" dirty="0" smtClean="0">
                        <a:solidFill>
                          <a:schemeClr val="tx1"/>
                        </a:solidFill>
                      </a:endParaRPr>
                    </a:p>
                    <a:p>
                      <a:r>
                        <a:rPr lang="en-US" sz="1200" b="1" dirty="0" smtClean="0">
                          <a:solidFill>
                            <a:schemeClr val="tx1"/>
                          </a:solidFill>
                        </a:rPr>
                        <a:t>Re Teach:</a:t>
                      </a:r>
                    </a:p>
                    <a:p>
                      <a:r>
                        <a:rPr lang="en-US" sz="1200" dirty="0" smtClean="0">
                          <a:solidFill>
                            <a:schemeClr val="tx1"/>
                          </a:solidFill>
                        </a:rPr>
                        <a:t>T:</a:t>
                      </a:r>
                    </a:p>
                    <a:p>
                      <a:r>
                        <a:rPr lang="en-US" sz="1200" dirty="0" err="1" smtClean="0">
                          <a:solidFill>
                            <a:schemeClr val="tx1"/>
                          </a:solidFill>
                        </a:rPr>
                        <a:t>Th</a:t>
                      </a:r>
                      <a:r>
                        <a:rPr lang="en-US" sz="1200" dirty="0" smtClean="0">
                          <a:solidFill>
                            <a:schemeClr val="tx1"/>
                          </a:solidFill>
                        </a:rPr>
                        <a:t>:</a:t>
                      </a:r>
                    </a:p>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880772">
                <a:tc>
                  <a:txBody>
                    <a:bodyPr/>
                    <a:lstStyle/>
                    <a:p>
                      <a:r>
                        <a:rPr lang="en-US" baseline="0" dirty="0" smtClean="0">
                          <a:solidFill>
                            <a:schemeClr val="tx1"/>
                          </a:solidFill>
                        </a:rPr>
                        <a:t>Week 24</a:t>
                      </a:r>
                    </a:p>
                    <a:p>
                      <a:r>
                        <a:rPr lang="en-US" baseline="0" dirty="0" smtClean="0">
                          <a:solidFill>
                            <a:schemeClr val="tx1"/>
                          </a:solidFill>
                        </a:rPr>
                        <a:t>March 2</a:t>
                      </a:r>
                      <a:r>
                        <a:rPr lang="en-US" baseline="30000" dirty="0" smtClean="0">
                          <a:solidFill>
                            <a:schemeClr val="tx1"/>
                          </a:solidFill>
                        </a:rPr>
                        <a:t>nd</a:t>
                      </a:r>
                      <a:r>
                        <a:rPr lang="en-US" baseline="0" dirty="0" smtClean="0">
                          <a:solidFill>
                            <a:schemeClr val="tx1"/>
                          </a:solidFill>
                        </a:rPr>
                        <a:t> – 6</a:t>
                      </a:r>
                      <a:r>
                        <a:rPr lang="en-US" baseline="30000" dirty="0" smtClean="0">
                          <a:solidFill>
                            <a:schemeClr val="tx1"/>
                          </a:solidFill>
                        </a:rPr>
                        <a:t>th</a:t>
                      </a:r>
                    </a:p>
                    <a:p>
                      <a:r>
                        <a:rPr lang="en-US" baseline="0" dirty="0" smtClean="0">
                          <a:solidFill>
                            <a:schemeClr val="tx1"/>
                          </a:solidFill>
                        </a:rPr>
                        <a:t> Half chicken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0"/>
                        </a:spcAft>
                      </a:pPr>
                      <a:r>
                        <a:rPr lang="en-US" sz="1100" kern="1200" dirty="0" smtClean="0">
                          <a:solidFill>
                            <a:schemeClr val="dk1"/>
                          </a:solidFill>
                          <a:latin typeface="+mn-lt"/>
                          <a:ea typeface="+mn-ea"/>
                          <a:cs typeface="+mn-cs"/>
                        </a:rPr>
                        <a:t>EQ:  How can one event in a story cause another to happen?</a:t>
                      </a:r>
                    </a:p>
                    <a:p>
                      <a:pPr marL="0" marR="0" algn="l">
                        <a:lnSpc>
                          <a:spcPct val="115000"/>
                        </a:lnSpc>
                        <a:spcBef>
                          <a:spcPts val="0"/>
                        </a:spcBef>
                        <a:spcAft>
                          <a:spcPts val="0"/>
                        </a:spcAft>
                      </a:pPr>
                      <a:endParaRPr lang="en-US" sz="1100" kern="1200" dirty="0" smtClean="0">
                        <a:solidFill>
                          <a:schemeClr val="dk1"/>
                        </a:solidFill>
                        <a:latin typeface="+mn-lt"/>
                        <a:ea typeface="+mn-ea"/>
                        <a:cs typeface="+mn-cs"/>
                      </a:endParaRPr>
                    </a:p>
                    <a:p>
                      <a:pPr marL="0" marR="0" algn="l">
                        <a:lnSpc>
                          <a:spcPct val="115000"/>
                        </a:lnSpc>
                        <a:spcBef>
                          <a:spcPts val="0"/>
                        </a:spcBef>
                        <a:spcAft>
                          <a:spcPts val="0"/>
                        </a:spcAft>
                      </a:pPr>
                      <a:r>
                        <a:rPr lang="en-US" sz="1100" kern="1200" dirty="0" smtClean="0">
                          <a:solidFill>
                            <a:schemeClr val="dk1"/>
                          </a:solidFill>
                          <a:latin typeface="+mn-lt"/>
                          <a:ea typeface="+mn-ea"/>
                          <a:cs typeface="+mn-cs"/>
                        </a:rPr>
                        <a:t>Antonyms</a:t>
                      </a:r>
                    </a:p>
                    <a:p>
                      <a:pPr marL="0" marR="0" algn="l">
                        <a:lnSpc>
                          <a:spcPct val="115000"/>
                        </a:lnSpc>
                        <a:spcBef>
                          <a:spcPts val="0"/>
                        </a:spcBef>
                        <a:spcAft>
                          <a:spcPts val="0"/>
                        </a:spcAft>
                      </a:pPr>
                      <a:r>
                        <a:rPr lang="en-US" sz="1100" kern="1200" dirty="0" smtClean="0">
                          <a:solidFill>
                            <a:schemeClr val="dk1"/>
                          </a:solidFill>
                          <a:latin typeface="+mn-lt"/>
                          <a:ea typeface="+mn-ea"/>
                          <a:cs typeface="+mn-cs"/>
                        </a:rPr>
                        <a:t>Silent</a:t>
                      </a:r>
                      <a:r>
                        <a:rPr lang="en-US" sz="1100" kern="1200" baseline="0" dirty="0" smtClean="0">
                          <a:solidFill>
                            <a:schemeClr val="dk1"/>
                          </a:solidFill>
                          <a:latin typeface="+mn-lt"/>
                          <a:ea typeface="+mn-ea"/>
                          <a:cs typeface="+mn-cs"/>
                        </a:rPr>
                        <a:t> consonants</a:t>
                      </a:r>
                    </a:p>
                    <a:p>
                      <a:pPr marL="0" marR="0" algn="l">
                        <a:lnSpc>
                          <a:spcPct val="115000"/>
                        </a:lnSpc>
                        <a:spcBef>
                          <a:spcPts val="0"/>
                        </a:spcBef>
                        <a:spcAft>
                          <a:spcPts val="0"/>
                        </a:spcAft>
                      </a:pPr>
                      <a:r>
                        <a:rPr lang="en-US" sz="1100" kern="1200" baseline="0" dirty="0" smtClean="0">
                          <a:solidFill>
                            <a:schemeClr val="dk1"/>
                          </a:solidFill>
                          <a:latin typeface="+mn-lt"/>
                          <a:ea typeface="+mn-ea"/>
                          <a:cs typeface="+mn-cs"/>
                        </a:rPr>
                        <a:t>Irregular action verbs</a:t>
                      </a:r>
                    </a:p>
                    <a:p>
                      <a:pPr marL="0" marR="0" algn="l">
                        <a:lnSpc>
                          <a:spcPct val="115000"/>
                        </a:lnSpc>
                        <a:spcBef>
                          <a:spcPts val="0"/>
                        </a:spcBef>
                        <a:spcAft>
                          <a:spcPts val="0"/>
                        </a:spcAft>
                      </a:pPr>
                      <a:r>
                        <a:rPr lang="en-US" sz="1100" kern="1200" baseline="0" dirty="0" smtClean="0">
                          <a:solidFill>
                            <a:schemeClr val="dk1"/>
                          </a:solidFill>
                          <a:latin typeface="+mn-lt"/>
                          <a:ea typeface="+mn-ea"/>
                          <a:cs typeface="+mn-cs"/>
                        </a:rPr>
                        <a:t>Prefixes –re, -un, -over, -pre, -</a:t>
                      </a:r>
                      <a:r>
                        <a:rPr lang="en-US" sz="1100" kern="1200" baseline="0" dirty="0" err="1" smtClean="0">
                          <a:solidFill>
                            <a:schemeClr val="dk1"/>
                          </a:solidFill>
                          <a:latin typeface="+mn-lt"/>
                          <a:ea typeface="+mn-ea"/>
                          <a:cs typeface="+mn-cs"/>
                        </a:rPr>
                        <a:t>mis</a:t>
                      </a:r>
                      <a:endParaRPr lang="en-US" sz="1100" kern="1200" baseline="0" dirty="0" smtClean="0">
                        <a:solidFill>
                          <a:schemeClr val="dk1"/>
                        </a:solidFill>
                        <a:latin typeface="+mn-lt"/>
                        <a:ea typeface="+mn-ea"/>
                        <a:cs typeface="+mn-cs"/>
                      </a:endParaRPr>
                    </a:p>
                    <a:p>
                      <a:pPr marL="0" marR="0" algn="l">
                        <a:lnSpc>
                          <a:spcPct val="115000"/>
                        </a:lnSpc>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dk1"/>
                          </a:solidFill>
                          <a:latin typeface="+mn-lt"/>
                          <a:ea typeface="+mn-ea"/>
                          <a:cs typeface="+mn-cs"/>
                        </a:rPr>
                        <a:t>Measurement</a:t>
                      </a:r>
                    </a:p>
                    <a:p>
                      <a:r>
                        <a:rPr lang="en-US" sz="1100" u="none" strike="noStrike" kern="1200" dirty="0" smtClean="0">
                          <a:solidFill>
                            <a:schemeClr val="dk1"/>
                          </a:solidFill>
                          <a:latin typeface="+mn-lt"/>
                          <a:ea typeface="+mn-ea"/>
                          <a:cs typeface="+mn-cs"/>
                        </a:rPr>
                        <a:t>2.MD.A.3</a:t>
                      </a:r>
                      <a:endParaRPr lang="en-US" sz="1100" kern="1200" dirty="0" smtClean="0">
                        <a:solidFill>
                          <a:schemeClr val="dk1"/>
                        </a:solidFill>
                        <a:latin typeface="+mn-lt"/>
                        <a:ea typeface="+mn-ea"/>
                        <a:cs typeface="+mn-cs"/>
                      </a:endParaRPr>
                    </a:p>
                    <a:p>
                      <a:r>
                        <a:rPr lang="en-US" sz="1100" kern="1200" dirty="0" smtClean="0">
                          <a:solidFill>
                            <a:schemeClr val="dk1"/>
                          </a:solidFill>
                          <a:latin typeface="+mn-lt"/>
                          <a:ea typeface="+mn-ea"/>
                          <a:cs typeface="+mn-cs"/>
                        </a:rPr>
                        <a:t>Estimate lengths using units of inches,</a:t>
                      </a:r>
                      <a:r>
                        <a:rPr lang="en-US" sz="1800" kern="1200" dirty="0" smtClean="0">
                          <a:solidFill>
                            <a:schemeClr val="dk1"/>
                          </a:solidFill>
                          <a:latin typeface="+mn-lt"/>
                          <a:ea typeface="+mn-ea"/>
                          <a:cs typeface="+mn-cs"/>
                        </a:rPr>
                        <a:t> </a:t>
                      </a:r>
                      <a:r>
                        <a:rPr lang="en-US" sz="1100" kern="1200" dirty="0" smtClean="0">
                          <a:solidFill>
                            <a:schemeClr val="dk1"/>
                          </a:solidFill>
                          <a:latin typeface="+mn-lt"/>
                          <a:ea typeface="+mn-ea"/>
                          <a:cs typeface="+mn-cs"/>
                        </a:rPr>
                        <a:t>feet, centimeters, and meters.</a:t>
                      </a:r>
                    </a:p>
                    <a:p>
                      <a:r>
                        <a:rPr lang="en-US" sz="1100" kern="1200" dirty="0" smtClean="0">
                          <a:solidFill>
                            <a:schemeClr val="dk1"/>
                          </a:solidFill>
                          <a:latin typeface="+mn-lt"/>
                          <a:ea typeface="+mn-ea"/>
                          <a:cs typeface="+mn-cs"/>
                        </a:rPr>
                        <a:t> </a:t>
                      </a:r>
                    </a:p>
                    <a:p>
                      <a:r>
                        <a:rPr lang="en-US" sz="1100" u="none" strike="noStrike" kern="1200" dirty="0" smtClean="0">
                          <a:solidFill>
                            <a:schemeClr val="dk1"/>
                          </a:solidFill>
                          <a:latin typeface="+mn-lt"/>
                          <a:ea typeface="+mn-ea"/>
                          <a:cs typeface="+mn-cs"/>
                        </a:rPr>
                        <a:t>2.MD.A.4</a:t>
                      </a:r>
                      <a:endParaRPr lang="en-US" sz="1100" kern="1200" dirty="0" smtClean="0">
                        <a:solidFill>
                          <a:schemeClr val="dk1"/>
                        </a:solidFill>
                        <a:latin typeface="+mn-lt"/>
                        <a:ea typeface="+mn-ea"/>
                        <a:cs typeface="+mn-cs"/>
                      </a:endParaRPr>
                    </a:p>
                    <a:p>
                      <a:r>
                        <a:rPr lang="en-US" sz="1100" kern="1200" dirty="0" smtClean="0">
                          <a:solidFill>
                            <a:schemeClr val="dk1"/>
                          </a:solidFill>
                          <a:latin typeface="+mn-lt"/>
                          <a:ea typeface="+mn-ea"/>
                          <a:cs typeface="+mn-cs"/>
                        </a:rPr>
                        <a:t>Measure to determine how much longer one object is than another, expressing the length difference in terms of a standard length unit.</a:t>
                      </a:r>
                    </a:p>
                    <a:p>
                      <a:r>
                        <a:rPr lang="en-US" sz="1100" kern="1200" dirty="0" smtClean="0">
                          <a:solidFill>
                            <a:schemeClr val="dk1"/>
                          </a:solidFill>
                          <a:latin typeface="+mn-lt"/>
                          <a:ea typeface="+mn-ea"/>
                          <a:cs typeface="+mn-cs"/>
                        </a:rPr>
                        <a:t> </a:t>
                      </a:r>
                    </a:p>
                    <a:p>
                      <a:r>
                        <a:rPr lang="en-US" sz="1100" u="none" strike="noStrike" kern="1200" dirty="0" smtClean="0">
                          <a:solidFill>
                            <a:schemeClr val="dk1"/>
                          </a:solidFill>
                          <a:latin typeface="+mn-lt"/>
                          <a:ea typeface="+mn-ea"/>
                          <a:cs typeface="+mn-cs"/>
                        </a:rPr>
                        <a:t>2.MD.B.5</a:t>
                      </a:r>
                      <a:endParaRPr lang="en-US" sz="1100" kern="1200" dirty="0" smtClean="0">
                        <a:solidFill>
                          <a:schemeClr val="dk1"/>
                        </a:solidFill>
                        <a:latin typeface="+mn-lt"/>
                        <a:ea typeface="+mn-ea"/>
                        <a:cs typeface="+mn-cs"/>
                      </a:endParaRPr>
                    </a:p>
                    <a:p>
                      <a:r>
                        <a:rPr lang="en-US" sz="1100" kern="1200" dirty="0" smtClean="0">
                          <a:solidFill>
                            <a:schemeClr val="dk1"/>
                          </a:solidFill>
                          <a:latin typeface="+mn-lt"/>
                          <a:ea typeface="+mn-ea"/>
                          <a:cs typeface="+mn-cs"/>
                        </a:rPr>
                        <a:t>Use addition and subtraction within 100 to solve word problems involving lengths that are given in the same units, e.g., by using drawings (such as drawings of rulers) and equations with a symbol for the unknown number to represent the problem.</a:t>
                      </a:r>
                    </a:p>
                    <a:p>
                      <a:endParaRPr lang="en-US" sz="12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1000"/>
                        </a:spcAft>
                      </a:pPr>
                      <a:r>
                        <a:rPr lang="en-US" sz="1100" dirty="0" smtClean="0">
                          <a:latin typeface="Calibri"/>
                          <a:ea typeface="Calibri"/>
                          <a:cs typeface="Times New Roman"/>
                        </a:rPr>
                        <a:t>Write to inform:  Research report</a:t>
                      </a:r>
                      <a:endParaRPr lang="en-US" sz="1100" dirty="0">
                        <a:latin typeface="Calibri"/>
                        <a:ea typeface="Calibri"/>
                        <a:cs typeface="Times New Roman"/>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smtClean="0"/>
                        <a:t>Mapping and Patriotism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dirty="0" smtClean="0">
                          <a:solidFill>
                            <a:schemeClr val="tx1"/>
                          </a:solidFill>
                        </a:rPr>
                        <a:t>Math:</a:t>
                      </a:r>
                    </a:p>
                    <a:p>
                      <a:r>
                        <a:rPr lang="en-US" sz="1200" b="0" dirty="0" smtClean="0">
                          <a:solidFill>
                            <a:schemeClr val="tx1"/>
                          </a:solidFill>
                        </a:rPr>
                        <a:t>Measurement</a:t>
                      </a:r>
                      <a:r>
                        <a:rPr lang="en-US" sz="1200" b="0" baseline="0" dirty="0" smtClean="0">
                          <a:solidFill>
                            <a:schemeClr val="tx1"/>
                          </a:solidFill>
                        </a:rPr>
                        <a:t> post</a:t>
                      </a:r>
                    </a:p>
                    <a:p>
                      <a:r>
                        <a:rPr lang="en-US" sz="1200" b="0" baseline="0" dirty="0" smtClean="0">
                          <a:solidFill>
                            <a:schemeClr val="tx1"/>
                          </a:solidFill>
                        </a:rPr>
                        <a:t>3- digit add/sub pre</a:t>
                      </a:r>
                    </a:p>
                    <a:p>
                      <a:endParaRPr lang="en-US" sz="1200" b="1" dirty="0" smtClean="0">
                        <a:solidFill>
                          <a:schemeClr val="tx1"/>
                        </a:solidFill>
                      </a:endParaRPr>
                    </a:p>
                    <a:p>
                      <a:r>
                        <a:rPr lang="en-US" sz="1200" b="1" dirty="0" smtClean="0">
                          <a:solidFill>
                            <a:schemeClr val="tx1"/>
                          </a:solidFill>
                        </a:rPr>
                        <a:t>Literacy:</a:t>
                      </a:r>
                    </a:p>
                    <a:p>
                      <a:r>
                        <a:rPr lang="en-US" sz="1200" b="0" dirty="0" smtClean="0">
                          <a:solidFill>
                            <a:schemeClr val="tx1"/>
                          </a:solidFill>
                        </a:rPr>
                        <a:t>Spelling week 24</a:t>
                      </a:r>
                    </a:p>
                    <a:p>
                      <a:endParaRPr lang="en-US" sz="1200" b="0" dirty="0" smtClean="0">
                        <a:solidFill>
                          <a:schemeClr val="tx1"/>
                        </a:solidFill>
                      </a:endParaRPr>
                    </a:p>
                    <a:p>
                      <a:r>
                        <a:rPr lang="en-US" sz="1200" b="1" dirty="0" smtClean="0">
                          <a:solidFill>
                            <a:schemeClr val="tx1"/>
                          </a:solidFill>
                        </a:rPr>
                        <a:t>Re Teach:</a:t>
                      </a:r>
                    </a:p>
                    <a:p>
                      <a:r>
                        <a:rPr lang="en-US" sz="1200" dirty="0" smtClean="0">
                          <a:solidFill>
                            <a:schemeClr val="tx1"/>
                          </a:solidFill>
                        </a:rPr>
                        <a:t>T:</a:t>
                      </a:r>
                    </a:p>
                    <a:p>
                      <a:r>
                        <a:rPr lang="en-US" sz="1200" dirty="0" err="1" smtClean="0">
                          <a:solidFill>
                            <a:schemeClr val="tx1"/>
                          </a:solidFill>
                        </a:rPr>
                        <a:t>Th</a:t>
                      </a:r>
                      <a:r>
                        <a:rPr lang="en-US" sz="1200" dirty="0" smtClean="0">
                          <a:solidFill>
                            <a:schemeClr val="tx1"/>
                          </a:solidFill>
                        </a:rPr>
                        <a:t>:</a:t>
                      </a:r>
                    </a:p>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0"/>
          <a:ext cx="9144000" cy="10866120"/>
        </p:xfrm>
        <a:graphic>
          <a:graphicData uri="http://schemas.openxmlformats.org/drawingml/2006/table">
            <a:tbl>
              <a:tblPr firstRow="1" bandRow="1">
                <a:tableStyleId>{5C22544A-7EE6-4342-B048-85BDC9FD1C3A}</a:tableStyleId>
              </a:tblPr>
              <a:tblGrid>
                <a:gridCol w="1604210"/>
                <a:gridCol w="1977190"/>
                <a:gridCol w="1600200"/>
                <a:gridCol w="1295400"/>
                <a:gridCol w="1143000"/>
                <a:gridCol w="1524000"/>
              </a:tblGrid>
              <a:tr h="1929227">
                <a:tc>
                  <a:txBody>
                    <a:bodyPr/>
                    <a:lstStyle/>
                    <a:p>
                      <a:r>
                        <a:rPr lang="en-US" b="0" baseline="0" dirty="0" smtClean="0">
                          <a:solidFill>
                            <a:schemeClr val="tx1"/>
                          </a:solidFill>
                        </a:rPr>
                        <a:t>Week 25</a:t>
                      </a:r>
                    </a:p>
                    <a:p>
                      <a:r>
                        <a:rPr lang="en-US" b="0" baseline="0" dirty="0" smtClean="0">
                          <a:solidFill>
                            <a:schemeClr val="tx1"/>
                          </a:solidFill>
                        </a:rPr>
                        <a:t>March 9</a:t>
                      </a:r>
                      <a:r>
                        <a:rPr lang="en-US" b="0" baseline="30000" dirty="0" smtClean="0">
                          <a:solidFill>
                            <a:schemeClr val="tx1"/>
                          </a:solidFill>
                        </a:rPr>
                        <a:t>th</a:t>
                      </a:r>
                      <a:r>
                        <a:rPr lang="en-US" b="0" baseline="0" dirty="0" smtClean="0">
                          <a:solidFill>
                            <a:schemeClr val="tx1"/>
                          </a:solidFill>
                        </a:rPr>
                        <a:t> – 13</a:t>
                      </a:r>
                      <a:r>
                        <a:rPr lang="en-US" b="0" baseline="30000" dirty="0" smtClean="0">
                          <a:solidFill>
                            <a:schemeClr val="tx1"/>
                          </a:solidFill>
                        </a:rPr>
                        <a:t>th</a:t>
                      </a:r>
                      <a:r>
                        <a:rPr lang="en-US" b="0" baseline="0" dirty="0" smtClean="0">
                          <a:solidFill>
                            <a:schemeClr val="tx1"/>
                          </a:solidFill>
                        </a:rPr>
                        <a:t> </a:t>
                      </a:r>
                    </a:p>
                    <a:p>
                      <a:r>
                        <a:rPr lang="en-US" b="0" baseline="0" dirty="0" smtClean="0">
                          <a:solidFill>
                            <a:schemeClr val="tx1"/>
                          </a:solidFill>
                        </a:rPr>
                        <a:t>How Groundhog’s Garden Grew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0"/>
                        </a:spcAft>
                      </a:pPr>
                      <a:r>
                        <a:rPr lang="en-US" sz="1100" b="0" kern="1200" dirty="0" smtClean="0">
                          <a:solidFill>
                            <a:schemeClr val="tx1"/>
                          </a:solidFill>
                          <a:latin typeface="+mn-lt"/>
                          <a:ea typeface="+mn-ea"/>
                          <a:cs typeface="+mn-cs"/>
                        </a:rPr>
                        <a:t>EQ:  What steps would you take to plant a garden?</a:t>
                      </a:r>
                    </a:p>
                    <a:p>
                      <a:pPr marL="0" marR="0" algn="l">
                        <a:lnSpc>
                          <a:spcPct val="115000"/>
                        </a:lnSpc>
                        <a:spcBef>
                          <a:spcPts val="0"/>
                        </a:spcBef>
                        <a:spcAft>
                          <a:spcPts val="0"/>
                        </a:spcAft>
                      </a:pPr>
                      <a:endParaRPr lang="en-US" sz="1100" b="0" kern="1200" dirty="0" smtClean="0">
                        <a:solidFill>
                          <a:schemeClr val="tx1"/>
                        </a:solidFill>
                        <a:latin typeface="+mn-lt"/>
                        <a:ea typeface="+mn-ea"/>
                        <a:cs typeface="+mn-cs"/>
                      </a:endParaRPr>
                    </a:p>
                    <a:p>
                      <a:pPr marL="0" marR="0" algn="l">
                        <a:lnSpc>
                          <a:spcPct val="115000"/>
                        </a:lnSpc>
                        <a:spcBef>
                          <a:spcPts val="0"/>
                        </a:spcBef>
                        <a:spcAft>
                          <a:spcPts val="0"/>
                        </a:spcAft>
                      </a:pPr>
                      <a:r>
                        <a:rPr lang="en-US" sz="1100" b="0" kern="1200" dirty="0" smtClean="0">
                          <a:solidFill>
                            <a:schemeClr val="tx1"/>
                          </a:solidFill>
                          <a:latin typeface="+mn-lt"/>
                          <a:ea typeface="+mn-ea"/>
                          <a:cs typeface="+mn-cs"/>
                        </a:rPr>
                        <a:t>Using</a:t>
                      </a:r>
                      <a:r>
                        <a:rPr lang="en-US" sz="1100" b="0" kern="1200" baseline="0" dirty="0" smtClean="0">
                          <a:solidFill>
                            <a:schemeClr val="tx1"/>
                          </a:solidFill>
                          <a:latin typeface="+mn-lt"/>
                          <a:ea typeface="+mn-ea"/>
                          <a:cs typeface="+mn-cs"/>
                        </a:rPr>
                        <a:t> context</a:t>
                      </a:r>
                    </a:p>
                    <a:p>
                      <a:pPr marL="0" marR="0" algn="l">
                        <a:lnSpc>
                          <a:spcPct val="115000"/>
                        </a:lnSpc>
                        <a:spcBef>
                          <a:spcPts val="0"/>
                        </a:spcBef>
                        <a:spcAft>
                          <a:spcPts val="0"/>
                        </a:spcAft>
                      </a:pPr>
                      <a:r>
                        <a:rPr lang="en-US" sz="1100" b="0" kern="1200" baseline="0" dirty="0" smtClean="0">
                          <a:solidFill>
                            <a:schemeClr val="tx1"/>
                          </a:solidFill>
                          <a:latin typeface="+mn-lt"/>
                          <a:ea typeface="+mn-ea"/>
                          <a:cs typeface="+mn-cs"/>
                        </a:rPr>
                        <a:t>More irregular action verbs</a:t>
                      </a:r>
                    </a:p>
                    <a:p>
                      <a:pPr marL="0" marR="0" algn="l">
                        <a:lnSpc>
                          <a:spcPct val="115000"/>
                        </a:lnSpc>
                        <a:spcBef>
                          <a:spcPts val="0"/>
                        </a:spcBef>
                        <a:spcAft>
                          <a:spcPts val="0"/>
                        </a:spcAft>
                      </a:pPr>
                      <a:r>
                        <a:rPr lang="en-US" sz="1100" b="0" kern="1200" baseline="0" dirty="0" smtClean="0">
                          <a:solidFill>
                            <a:schemeClr val="tx1"/>
                          </a:solidFill>
                          <a:latin typeface="+mn-lt"/>
                          <a:ea typeface="+mn-ea"/>
                          <a:cs typeface="+mn-cs"/>
                        </a:rPr>
                        <a:t>Words with au, aw, al, o, a </a:t>
                      </a:r>
                      <a:endParaRPr lang="en-US" sz="1100" b="0" dirty="0">
                        <a:solidFill>
                          <a:schemeClr val="tx1"/>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kern="1200" dirty="0" smtClean="0">
                          <a:solidFill>
                            <a:schemeClr val="dk1"/>
                          </a:solidFill>
                          <a:latin typeface="+mn-lt"/>
                          <a:ea typeface="+mn-ea"/>
                          <a:cs typeface="+mn-cs"/>
                        </a:rPr>
                        <a:t>3 Digit</a:t>
                      </a:r>
                      <a:r>
                        <a:rPr lang="en-US" sz="1200" b="1" kern="1200" baseline="0" dirty="0" smtClean="0">
                          <a:solidFill>
                            <a:schemeClr val="dk1"/>
                          </a:solidFill>
                          <a:latin typeface="+mn-lt"/>
                          <a:ea typeface="+mn-ea"/>
                          <a:cs typeface="+mn-cs"/>
                        </a:rPr>
                        <a:t> Addition/Subtraction</a:t>
                      </a:r>
                    </a:p>
                    <a:p>
                      <a:endParaRPr lang="en-US" sz="1200" b="0" kern="1200" baseline="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b="0" u="none" strike="noStrike" kern="1200" dirty="0" smtClean="0">
                          <a:solidFill>
                            <a:schemeClr val="tx1"/>
                          </a:solidFill>
                          <a:latin typeface="+mn-lt"/>
                          <a:ea typeface="+mn-ea"/>
                          <a:cs typeface="+mn-cs"/>
                        </a:rPr>
                        <a:t>CCSS.Math.Content.2.NBT.B.7</a:t>
                      </a:r>
                      <a:r>
                        <a:rPr lang="en-US" sz="1100" b="0" kern="1200" dirty="0" smtClean="0">
                          <a:solidFill>
                            <a:schemeClr val="tx1"/>
                          </a:solidFill>
                          <a:latin typeface="+mn-lt"/>
                          <a:ea typeface="+mn-ea"/>
                          <a:cs typeface="+mn-cs"/>
                        </a:rPr>
                        <a:t>Add and subtract within 1000, using concrete models or drawings and strategies based on place value, properties of operations, and/or the relationship between addition and subtraction; relate the strategy to a written method. Understand that in adding or subtracting three-digit numbers, one adds or subtracts hundreds and hundreds, tens and tens, ones and ones; and sometimes it is necessary to compose or decompose tens or hundreds.</a:t>
                      </a:r>
                    </a:p>
                    <a:p>
                      <a:endParaRPr lang="en-US" sz="1200" b="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100" b="0" dirty="0" smtClean="0">
                          <a:solidFill>
                            <a:schemeClr val="tx1"/>
                          </a:solidFill>
                        </a:rPr>
                        <a:t>Write to inform:</a:t>
                      </a:r>
                      <a:r>
                        <a:rPr lang="en-US" sz="1100" b="0" baseline="0" dirty="0" smtClean="0">
                          <a:solidFill>
                            <a:schemeClr val="tx1"/>
                          </a:solidFill>
                        </a:rPr>
                        <a:t> Research report</a:t>
                      </a:r>
                      <a:endParaRPr lang="en-US" sz="1100" b="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100" b="0" dirty="0" smtClean="0">
                          <a:solidFill>
                            <a:schemeClr val="tx1"/>
                          </a:solidFill>
                        </a:rPr>
                        <a:t>Seeds and insects</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dirty="0" smtClean="0">
                          <a:solidFill>
                            <a:schemeClr val="tx1"/>
                          </a:solidFill>
                        </a:rPr>
                        <a:t>Math:</a:t>
                      </a:r>
                    </a:p>
                    <a:p>
                      <a:r>
                        <a:rPr lang="en-US" sz="1200" b="1" dirty="0" smtClean="0">
                          <a:solidFill>
                            <a:schemeClr val="tx1"/>
                          </a:solidFill>
                        </a:rPr>
                        <a:t>Literacy:</a:t>
                      </a:r>
                    </a:p>
                    <a:p>
                      <a:r>
                        <a:rPr lang="en-US" sz="1200" b="0" dirty="0" smtClean="0">
                          <a:solidFill>
                            <a:schemeClr val="tx1"/>
                          </a:solidFill>
                        </a:rPr>
                        <a:t>Spelling</a:t>
                      </a:r>
                      <a:r>
                        <a:rPr lang="en-US" sz="1200" b="0" baseline="0" dirty="0" smtClean="0">
                          <a:solidFill>
                            <a:schemeClr val="tx1"/>
                          </a:solidFill>
                        </a:rPr>
                        <a:t> Week 25</a:t>
                      </a:r>
                    </a:p>
                    <a:p>
                      <a:r>
                        <a:rPr lang="en-US" sz="1200" b="0" baseline="0" dirty="0" smtClean="0">
                          <a:solidFill>
                            <a:schemeClr val="tx1"/>
                          </a:solidFill>
                        </a:rPr>
                        <a:t>Context clues</a:t>
                      </a:r>
                      <a:endParaRPr lang="en-US" sz="1200" b="0" dirty="0" smtClean="0">
                        <a:solidFill>
                          <a:schemeClr val="tx1"/>
                        </a:solidFill>
                      </a:endParaRPr>
                    </a:p>
                    <a:p>
                      <a:endParaRPr lang="en-US" sz="1200" b="0" dirty="0" smtClean="0">
                        <a:solidFill>
                          <a:schemeClr val="tx1"/>
                        </a:solidFill>
                      </a:endParaRPr>
                    </a:p>
                    <a:p>
                      <a:r>
                        <a:rPr lang="en-US" sz="1200" b="1" dirty="0" smtClean="0">
                          <a:solidFill>
                            <a:schemeClr val="tx1"/>
                          </a:solidFill>
                        </a:rPr>
                        <a:t>Re Teach:</a:t>
                      </a:r>
                    </a:p>
                    <a:p>
                      <a:r>
                        <a:rPr lang="en-US" sz="1200" b="0" dirty="0" smtClean="0">
                          <a:solidFill>
                            <a:schemeClr val="tx1"/>
                          </a:solidFill>
                        </a:rPr>
                        <a:t>T:</a:t>
                      </a:r>
                    </a:p>
                    <a:p>
                      <a:r>
                        <a:rPr lang="en-US" sz="1200" b="0" dirty="0" err="1" smtClean="0">
                          <a:solidFill>
                            <a:schemeClr val="tx1"/>
                          </a:solidFill>
                        </a:rPr>
                        <a:t>Th</a:t>
                      </a:r>
                      <a:r>
                        <a:rPr lang="en-US" sz="1200" b="0" dirty="0" smtClean="0">
                          <a:solidFill>
                            <a:schemeClr val="tx1"/>
                          </a:solidFill>
                        </a:rPr>
                        <a:t>:</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11880">
                <a:tc>
                  <a:txBody>
                    <a:bodyPr/>
                    <a:lstStyle/>
                    <a:p>
                      <a:r>
                        <a:rPr lang="en-US" baseline="0" dirty="0" smtClean="0">
                          <a:solidFill>
                            <a:schemeClr val="tx1"/>
                          </a:solidFill>
                        </a:rPr>
                        <a:t>Week 26</a:t>
                      </a:r>
                    </a:p>
                    <a:p>
                      <a:r>
                        <a:rPr lang="en-US" baseline="0" dirty="0" smtClean="0">
                          <a:solidFill>
                            <a:schemeClr val="tx1"/>
                          </a:solidFill>
                        </a:rPr>
                        <a:t>March 16</a:t>
                      </a:r>
                      <a:r>
                        <a:rPr lang="en-US" baseline="30000" dirty="0" smtClean="0">
                          <a:solidFill>
                            <a:schemeClr val="tx1"/>
                          </a:solidFill>
                        </a:rPr>
                        <a:t>th</a:t>
                      </a:r>
                      <a:r>
                        <a:rPr lang="en-US" baseline="0" dirty="0" smtClean="0">
                          <a:solidFill>
                            <a:schemeClr val="tx1"/>
                          </a:solidFill>
                        </a:rPr>
                        <a:t> – 19</a:t>
                      </a:r>
                      <a:r>
                        <a:rPr lang="en-US" baseline="30000" dirty="0" smtClean="0">
                          <a:solidFill>
                            <a:schemeClr val="tx1"/>
                          </a:solidFill>
                        </a:rPr>
                        <a:t>th</a:t>
                      </a:r>
                      <a:r>
                        <a:rPr lang="en-US" baseline="0" dirty="0" smtClean="0">
                          <a:solidFill>
                            <a:schemeClr val="tx1"/>
                          </a:solidFill>
                        </a:rPr>
                        <a:t> </a:t>
                      </a:r>
                    </a:p>
                    <a:p>
                      <a:r>
                        <a:rPr lang="en-US" baseline="0" dirty="0" smtClean="0">
                          <a:solidFill>
                            <a:schemeClr val="tx1"/>
                          </a:solidFill>
                        </a:rPr>
                        <a:t>The Mysterious Tadpole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0"/>
                        </a:spcAft>
                      </a:pPr>
                      <a:r>
                        <a:rPr lang="en-US" sz="1100" kern="1200" dirty="0" smtClean="0">
                          <a:solidFill>
                            <a:schemeClr val="dk1"/>
                          </a:solidFill>
                          <a:latin typeface="+mn-lt"/>
                          <a:ea typeface="+mn-ea"/>
                          <a:cs typeface="+mn-cs"/>
                        </a:rPr>
                        <a:t>EQ:  Why is it helpful to know the setting of a story?</a:t>
                      </a:r>
                    </a:p>
                    <a:p>
                      <a:pPr marL="0" marR="0" algn="l">
                        <a:lnSpc>
                          <a:spcPct val="115000"/>
                        </a:lnSpc>
                        <a:spcBef>
                          <a:spcPts val="0"/>
                        </a:spcBef>
                        <a:spcAft>
                          <a:spcPts val="0"/>
                        </a:spcAft>
                      </a:pPr>
                      <a:endParaRPr lang="en-US" sz="1100" kern="1200" baseline="0" dirty="0" smtClean="0">
                        <a:solidFill>
                          <a:schemeClr val="dk1"/>
                        </a:solidFill>
                        <a:latin typeface="+mn-lt"/>
                        <a:ea typeface="+mn-ea"/>
                        <a:cs typeface="+mn-cs"/>
                      </a:endParaRPr>
                    </a:p>
                    <a:p>
                      <a:pPr marL="0" marR="0" algn="l">
                        <a:lnSpc>
                          <a:spcPct val="115000"/>
                        </a:lnSpc>
                        <a:spcBef>
                          <a:spcPts val="0"/>
                        </a:spcBef>
                        <a:spcAft>
                          <a:spcPts val="0"/>
                        </a:spcAft>
                      </a:pPr>
                      <a:r>
                        <a:rPr lang="en-US" sz="1100" kern="1200" baseline="0" dirty="0" smtClean="0">
                          <a:solidFill>
                            <a:schemeClr val="dk1"/>
                          </a:solidFill>
                          <a:latin typeface="+mn-lt"/>
                          <a:ea typeface="+mn-ea"/>
                          <a:cs typeface="+mn-cs"/>
                        </a:rPr>
                        <a:t>Multiple Meaning Words</a:t>
                      </a:r>
                    </a:p>
                    <a:p>
                      <a:pPr marL="0" marR="0" algn="l">
                        <a:lnSpc>
                          <a:spcPct val="115000"/>
                        </a:lnSpc>
                        <a:spcBef>
                          <a:spcPts val="0"/>
                        </a:spcBef>
                        <a:spcAft>
                          <a:spcPts val="0"/>
                        </a:spcAft>
                      </a:pPr>
                      <a:r>
                        <a:rPr lang="en-US" sz="1100" kern="1200" baseline="0" dirty="0" smtClean="0">
                          <a:solidFill>
                            <a:schemeClr val="dk1"/>
                          </a:solidFill>
                          <a:latin typeface="+mn-lt"/>
                          <a:ea typeface="+mn-ea"/>
                          <a:cs typeface="+mn-cs"/>
                        </a:rPr>
                        <a:t>Contractions</a:t>
                      </a:r>
                    </a:p>
                    <a:p>
                      <a:pPr marL="0" marR="0" algn="l">
                        <a:lnSpc>
                          <a:spcPct val="115000"/>
                        </a:lnSpc>
                        <a:spcBef>
                          <a:spcPts val="0"/>
                        </a:spcBef>
                        <a:spcAft>
                          <a:spcPts val="0"/>
                        </a:spcAft>
                      </a:pPr>
                      <a:r>
                        <a:rPr lang="en-US" sz="1100" kern="1200" baseline="0" dirty="0" smtClean="0">
                          <a:solidFill>
                            <a:schemeClr val="dk1"/>
                          </a:solidFill>
                          <a:latin typeface="+mn-lt"/>
                          <a:ea typeface="+mn-ea"/>
                          <a:cs typeface="+mn-cs"/>
                        </a:rPr>
                        <a:t>Words with </a:t>
                      </a:r>
                      <a:r>
                        <a:rPr lang="en-US" sz="1100" kern="1200" baseline="0" dirty="0" err="1" smtClean="0">
                          <a:solidFill>
                            <a:schemeClr val="dk1"/>
                          </a:solidFill>
                          <a:latin typeface="+mn-lt"/>
                          <a:ea typeface="+mn-ea"/>
                          <a:cs typeface="+mn-cs"/>
                        </a:rPr>
                        <a:t>oo</a:t>
                      </a:r>
                      <a:r>
                        <a:rPr lang="en-US" sz="1100" kern="1200" baseline="0" dirty="0" smtClean="0">
                          <a:solidFill>
                            <a:schemeClr val="dk1"/>
                          </a:solidFill>
                          <a:latin typeface="+mn-lt"/>
                          <a:ea typeface="+mn-ea"/>
                          <a:cs typeface="+mn-cs"/>
                        </a:rPr>
                        <a:t>, </a:t>
                      </a:r>
                      <a:r>
                        <a:rPr lang="en-US" sz="1100" kern="1200" baseline="0" dirty="0" err="1" smtClean="0">
                          <a:solidFill>
                            <a:schemeClr val="dk1"/>
                          </a:solidFill>
                          <a:latin typeface="+mn-lt"/>
                          <a:ea typeface="+mn-ea"/>
                          <a:cs typeface="+mn-cs"/>
                        </a:rPr>
                        <a:t>ew</a:t>
                      </a:r>
                      <a:r>
                        <a:rPr lang="en-US" sz="1100" kern="1200" baseline="0" dirty="0" smtClean="0">
                          <a:solidFill>
                            <a:schemeClr val="dk1"/>
                          </a:solidFill>
                          <a:latin typeface="+mn-lt"/>
                          <a:ea typeface="+mn-ea"/>
                          <a:cs typeface="+mn-cs"/>
                        </a:rPr>
                        <a:t>, </a:t>
                      </a:r>
                      <a:r>
                        <a:rPr lang="en-US" sz="1100" kern="1200" baseline="0" dirty="0" err="1" smtClean="0">
                          <a:solidFill>
                            <a:schemeClr val="dk1"/>
                          </a:solidFill>
                          <a:latin typeface="+mn-lt"/>
                          <a:ea typeface="+mn-ea"/>
                          <a:cs typeface="+mn-cs"/>
                        </a:rPr>
                        <a:t>ue</a:t>
                      </a:r>
                      <a:r>
                        <a:rPr lang="en-US" sz="1100" kern="1200" baseline="0" dirty="0" smtClean="0">
                          <a:solidFill>
                            <a:schemeClr val="dk1"/>
                          </a:solidFill>
                          <a:latin typeface="+mn-lt"/>
                          <a:ea typeface="+mn-ea"/>
                          <a:cs typeface="+mn-cs"/>
                        </a:rPr>
                        <a:t>, </a:t>
                      </a:r>
                      <a:r>
                        <a:rPr lang="en-US" sz="1100" kern="1200" baseline="0" dirty="0" err="1" smtClean="0">
                          <a:solidFill>
                            <a:schemeClr val="dk1"/>
                          </a:solidFill>
                          <a:latin typeface="+mn-lt"/>
                          <a:ea typeface="+mn-ea"/>
                          <a:cs typeface="+mn-cs"/>
                        </a:rPr>
                        <a:t>ou</a:t>
                      </a:r>
                      <a:endParaRPr lang="en-US" sz="1100" kern="1200" baseline="0" dirty="0" smtClean="0">
                        <a:solidFill>
                          <a:schemeClr val="dk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kern="1200" dirty="0" smtClean="0">
                          <a:solidFill>
                            <a:schemeClr val="dk1"/>
                          </a:solidFill>
                          <a:latin typeface="+mn-lt"/>
                          <a:ea typeface="+mn-ea"/>
                          <a:cs typeface="+mn-cs"/>
                        </a:rPr>
                        <a:t>3 Digit</a:t>
                      </a:r>
                      <a:r>
                        <a:rPr lang="en-US" sz="1100" b="1" kern="1200" baseline="0" dirty="0" smtClean="0">
                          <a:solidFill>
                            <a:schemeClr val="dk1"/>
                          </a:solidFill>
                          <a:latin typeface="+mn-lt"/>
                          <a:ea typeface="+mn-ea"/>
                          <a:cs typeface="+mn-cs"/>
                        </a:rPr>
                        <a:t> Addition/Subtraction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u="none" strike="noStrike" kern="1200" dirty="0" smtClean="0">
                          <a:solidFill>
                            <a:schemeClr val="dk1"/>
                          </a:solidFill>
                          <a:latin typeface="+mn-lt"/>
                          <a:ea typeface="+mn-ea"/>
                          <a:cs typeface="+mn-cs"/>
                        </a:rPr>
                        <a:t>CCSS.Math.Content.2.NBT.B.7</a:t>
                      </a:r>
                      <a:r>
                        <a:rPr lang="en-US" sz="1100" kern="1200" dirty="0" smtClean="0">
                          <a:solidFill>
                            <a:schemeClr val="dk1"/>
                          </a:solidFill>
                          <a:latin typeface="+mn-lt"/>
                          <a:ea typeface="+mn-ea"/>
                          <a:cs typeface="+mn-cs"/>
                        </a:rPr>
                        <a:t>Add and subtract within 1000, using concrete models or drawings and strategies based on place value, properties of operations, and/or the relationship between addition and subtraction; relate the strategy to a written method. Understand that in adding or subtracting three-digit numbers, one adds or subtracts hundreds and hundreds, tens and tens, ones and ones; and sometimes it is necessary to compose or decompose tens or hundreds.</a:t>
                      </a:r>
                    </a:p>
                    <a:p>
                      <a:endParaRPr lang="en-US" sz="18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1000"/>
                        </a:spcAft>
                      </a:pPr>
                      <a:r>
                        <a:rPr lang="en-US" sz="1100" dirty="0" smtClean="0">
                          <a:latin typeface="Calibri"/>
                          <a:ea typeface="Calibri"/>
                          <a:cs typeface="Times New Roman"/>
                        </a:rPr>
                        <a:t>Write to respond:  Poem</a:t>
                      </a:r>
                      <a:endParaRPr lang="en-US" sz="1100" dirty="0">
                        <a:latin typeface="Calibri"/>
                        <a:ea typeface="Calibri"/>
                        <a:cs typeface="Times New Roman"/>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smtClean="0"/>
                        <a:t>Seeds and insects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dirty="0" smtClean="0">
                          <a:solidFill>
                            <a:schemeClr val="tx1"/>
                          </a:solidFill>
                        </a:rPr>
                        <a:t>Math:</a:t>
                      </a:r>
                    </a:p>
                    <a:p>
                      <a:r>
                        <a:rPr lang="en-US" sz="1200" b="0" dirty="0" smtClean="0">
                          <a:solidFill>
                            <a:schemeClr val="tx1"/>
                          </a:solidFill>
                        </a:rPr>
                        <a:t>3  Digit add/sub post</a:t>
                      </a:r>
                    </a:p>
                    <a:p>
                      <a:r>
                        <a:rPr lang="en-US" sz="1200" b="0" dirty="0" smtClean="0">
                          <a:solidFill>
                            <a:schemeClr val="tx1"/>
                          </a:solidFill>
                        </a:rPr>
                        <a:t>Arrays pre</a:t>
                      </a:r>
                    </a:p>
                    <a:p>
                      <a:r>
                        <a:rPr lang="en-US" sz="1200" b="1" dirty="0" smtClean="0">
                          <a:solidFill>
                            <a:schemeClr val="tx1"/>
                          </a:solidFill>
                        </a:rPr>
                        <a:t>Literacy:</a:t>
                      </a:r>
                    </a:p>
                    <a:p>
                      <a:r>
                        <a:rPr lang="en-US" sz="1200" dirty="0" smtClean="0">
                          <a:solidFill>
                            <a:schemeClr val="tx1"/>
                          </a:solidFill>
                        </a:rPr>
                        <a:t>Spelling</a:t>
                      </a:r>
                      <a:r>
                        <a:rPr lang="en-US" sz="1200" baseline="0" dirty="0" smtClean="0">
                          <a:solidFill>
                            <a:schemeClr val="tx1"/>
                          </a:solidFill>
                        </a:rPr>
                        <a:t> week 26</a:t>
                      </a:r>
                    </a:p>
                    <a:p>
                      <a:r>
                        <a:rPr lang="en-US" sz="1200" baseline="0" dirty="0" smtClean="0">
                          <a:solidFill>
                            <a:schemeClr val="tx1"/>
                          </a:solidFill>
                        </a:rPr>
                        <a:t>Same Vowel Sounds</a:t>
                      </a:r>
                    </a:p>
                    <a:p>
                      <a:endParaRPr lang="en-US" sz="1200" dirty="0" smtClean="0">
                        <a:solidFill>
                          <a:schemeClr val="tx1"/>
                        </a:solidFill>
                      </a:endParaRPr>
                    </a:p>
                    <a:p>
                      <a:r>
                        <a:rPr lang="en-US" sz="1200" b="1" dirty="0" smtClean="0">
                          <a:solidFill>
                            <a:schemeClr val="tx1"/>
                          </a:solidFill>
                        </a:rPr>
                        <a:t>Re Teach:</a:t>
                      </a:r>
                    </a:p>
                    <a:p>
                      <a:r>
                        <a:rPr lang="en-US" sz="1200" dirty="0" smtClean="0">
                          <a:solidFill>
                            <a:schemeClr val="tx1"/>
                          </a:solidFill>
                        </a:rPr>
                        <a:t>T:</a:t>
                      </a:r>
                    </a:p>
                    <a:p>
                      <a:r>
                        <a:rPr lang="en-US" sz="1200" dirty="0" err="1" smtClean="0">
                          <a:solidFill>
                            <a:schemeClr val="tx1"/>
                          </a:solidFill>
                        </a:rPr>
                        <a:t>Th</a:t>
                      </a:r>
                      <a:r>
                        <a:rPr lang="en-US" sz="1200" dirty="0" smtClean="0">
                          <a:solidFill>
                            <a:schemeClr val="tx1"/>
                          </a:solidFill>
                        </a:rPr>
                        <a:t>:</a:t>
                      </a:r>
                    </a:p>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880772">
                <a:tc>
                  <a:txBody>
                    <a:bodyPr/>
                    <a:lstStyle/>
                    <a:p>
                      <a:r>
                        <a:rPr lang="en-US" baseline="0" dirty="0" smtClean="0">
                          <a:solidFill>
                            <a:schemeClr val="tx1"/>
                          </a:solidFill>
                        </a:rPr>
                        <a:t>Week 27</a:t>
                      </a:r>
                    </a:p>
                    <a:p>
                      <a:r>
                        <a:rPr lang="en-US" baseline="0" dirty="0" smtClean="0">
                          <a:solidFill>
                            <a:schemeClr val="tx1"/>
                          </a:solidFill>
                        </a:rPr>
                        <a:t>March 23</a:t>
                      </a:r>
                      <a:r>
                        <a:rPr lang="en-US" baseline="30000" dirty="0" smtClean="0">
                          <a:solidFill>
                            <a:schemeClr val="tx1"/>
                          </a:solidFill>
                        </a:rPr>
                        <a:t>rd</a:t>
                      </a:r>
                      <a:r>
                        <a:rPr lang="en-US" baseline="0" dirty="0" smtClean="0">
                          <a:solidFill>
                            <a:schemeClr val="tx1"/>
                          </a:solidFill>
                        </a:rPr>
                        <a:t> – 27</a:t>
                      </a:r>
                      <a:r>
                        <a:rPr lang="en-US" baseline="30000" dirty="0" smtClean="0">
                          <a:solidFill>
                            <a:schemeClr val="tx1"/>
                          </a:solidFill>
                        </a:rPr>
                        <a:t>th</a:t>
                      </a:r>
                      <a:r>
                        <a:rPr lang="en-US" baseline="0" dirty="0" smtClean="0">
                          <a:solidFill>
                            <a:schemeClr val="tx1"/>
                          </a:solidFill>
                        </a:rPr>
                        <a:t> </a:t>
                      </a:r>
                    </a:p>
                    <a:p>
                      <a:r>
                        <a:rPr lang="en-US" baseline="0" dirty="0" smtClean="0">
                          <a:solidFill>
                            <a:schemeClr val="tx1"/>
                          </a:solidFill>
                        </a:rPr>
                        <a:t>The Dog that Dug for Dinosaurs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00000"/>
                        </a:lnSpc>
                        <a:spcBef>
                          <a:spcPts val="0"/>
                        </a:spcBef>
                        <a:spcAft>
                          <a:spcPts val="0"/>
                        </a:spcAft>
                      </a:pPr>
                      <a:endParaRPr lang="en-US" sz="1100" dirty="0" smtClean="0">
                        <a:latin typeface="Calibri"/>
                        <a:ea typeface="Calibri"/>
                        <a:cs typeface="Times New Roman"/>
                      </a:endParaRPr>
                    </a:p>
                    <a:p>
                      <a:pPr marL="0" marR="0" algn="l">
                        <a:lnSpc>
                          <a:spcPct val="100000"/>
                        </a:lnSpc>
                        <a:spcBef>
                          <a:spcPts val="0"/>
                        </a:spcBef>
                        <a:spcAft>
                          <a:spcPts val="0"/>
                        </a:spcAft>
                      </a:pPr>
                      <a:r>
                        <a:rPr lang="en-US" sz="1100" kern="1200" dirty="0" smtClean="0">
                          <a:solidFill>
                            <a:schemeClr val="dk1"/>
                          </a:solidFill>
                          <a:latin typeface="+mn-lt"/>
                          <a:ea typeface="+mn-ea"/>
                          <a:cs typeface="+mn-cs"/>
                        </a:rPr>
                        <a:t>EQ:  How do you know if something is a fact or an opinion?</a:t>
                      </a:r>
                      <a:endParaRPr lang="en-US" sz="1100" dirty="0" smtClean="0">
                        <a:latin typeface="Calibri"/>
                        <a:ea typeface="Calibri"/>
                        <a:cs typeface="Times New Roman"/>
                      </a:endParaRPr>
                    </a:p>
                    <a:p>
                      <a:pPr marL="0" marR="0" algn="l">
                        <a:lnSpc>
                          <a:spcPct val="115000"/>
                        </a:lnSpc>
                        <a:spcBef>
                          <a:spcPts val="0"/>
                        </a:spcBef>
                        <a:spcAft>
                          <a:spcPts val="0"/>
                        </a:spcAft>
                      </a:pPr>
                      <a:endParaRPr lang="en-US" sz="1100" dirty="0" smtClean="0">
                        <a:latin typeface="Calibri"/>
                        <a:ea typeface="Calibri"/>
                        <a:cs typeface="Times New Roman"/>
                      </a:endParaRPr>
                    </a:p>
                    <a:p>
                      <a:pPr marL="0" marR="0" algn="l">
                        <a:lnSpc>
                          <a:spcPct val="115000"/>
                        </a:lnSpc>
                        <a:spcBef>
                          <a:spcPts val="0"/>
                        </a:spcBef>
                        <a:spcAft>
                          <a:spcPts val="0"/>
                        </a:spcAft>
                      </a:pPr>
                      <a:r>
                        <a:rPr lang="en-US" sz="1100" dirty="0" smtClean="0">
                          <a:latin typeface="Calibri"/>
                          <a:ea typeface="Calibri"/>
                          <a:cs typeface="Times New Roman"/>
                        </a:rPr>
                        <a:t>Synonyms </a:t>
                      </a:r>
                    </a:p>
                    <a:p>
                      <a:pPr marL="0" marR="0" algn="l">
                        <a:lnSpc>
                          <a:spcPct val="115000"/>
                        </a:lnSpc>
                        <a:spcBef>
                          <a:spcPts val="0"/>
                        </a:spcBef>
                        <a:spcAft>
                          <a:spcPts val="0"/>
                        </a:spcAft>
                      </a:pPr>
                      <a:r>
                        <a:rPr lang="en-US" sz="1100" dirty="0" smtClean="0">
                          <a:latin typeface="Calibri"/>
                          <a:ea typeface="Calibri"/>
                          <a:cs typeface="Times New Roman"/>
                        </a:rPr>
                        <a:t>Possessive nouns?</a:t>
                      </a:r>
                    </a:p>
                    <a:p>
                      <a:pPr marL="0" marR="0" algn="l">
                        <a:lnSpc>
                          <a:spcPct val="115000"/>
                        </a:lnSpc>
                        <a:spcBef>
                          <a:spcPts val="0"/>
                        </a:spcBef>
                        <a:spcAft>
                          <a:spcPts val="0"/>
                        </a:spcAft>
                      </a:pPr>
                      <a:r>
                        <a:rPr lang="en-US" sz="1100" dirty="0" smtClean="0">
                          <a:latin typeface="Calibri"/>
                          <a:ea typeface="Calibri"/>
                          <a:cs typeface="Times New Roman"/>
                        </a:rPr>
                        <a:t>What</a:t>
                      </a:r>
                      <a:r>
                        <a:rPr lang="en-US" sz="1100" baseline="0" dirty="0" smtClean="0">
                          <a:latin typeface="Calibri"/>
                          <a:ea typeface="Calibri"/>
                          <a:cs typeface="Times New Roman"/>
                        </a:rPr>
                        <a:t> is an adverb?</a:t>
                      </a:r>
                    </a:p>
                    <a:p>
                      <a:pPr marL="0" marR="0" algn="l">
                        <a:lnSpc>
                          <a:spcPct val="115000"/>
                        </a:lnSpc>
                        <a:spcBef>
                          <a:spcPts val="0"/>
                        </a:spcBef>
                        <a:spcAft>
                          <a:spcPts val="0"/>
                        </a:spcAft>
                      </a:pPr>
                      <a:r>
                        <a:rPr lang="en-US" sz="1100" baseline="0" dirty="0" smtClean="0">
                          <a:latin typeface="Calibri"/>
                          <a:ea typeface="Calibri"/>
                          <a:cs typeface="Times New Roman"/>
                        </a:rPr>
                        <a:t>Words with </a:t>
                      </a:r>
                      <a:r>
                        <a:rPr lang="en-US" sz="1100" baseline="0" dirty="0" err="1" smtClean="0">
                          <a:latin typeface="Calibri"/>
                          <a:ea typeface="Calibri"/>
                          <a:cs typeface="Times New Roman"/>
                        </a:rPr>
                        <a:t>oo</a:t>
                      </a:r>
                      <a:r>
                        <a:rPr lang="en-US" sz="1100" baseline="0" dirty="0" smtClean="0">
                          <a:latin typeface="Calibri"/>
                          <a:ea typeface="Calibri"/>
                          <a:cs typeface="Times New Roman"/>
                        </a:rPr>
                        <a:t> ‘book”</a:t>
                      </a:r>
                      <a:endParaRPr lang="en-US" sz="1100" dirty="0" smtClean="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kern="1200" dirty="0" smtClean="0">
                          <a:solidFill>
                            <a:schemeClr val="dk1"/>
                          </a:solidFill>
                          <a:latin typeface="+mn-lt"/>
                          <a:ea typeface="+mn-ea"/>
                          <a:cs typeface="+mn-cs"/>
                        </a:rPr>
                        <a:t>Arrays</a:t>
                      </a:r>
                    </a:p>
                    <a:p>
                      <a:r>
                        <a:rPr lang="en-US" sz="1100" b="0" u="none" strike="noStrike" kern="1200" dirty="0" smtClean="0">
                          <a:solidFill>
                            <a:schemeClr val="tx1"/>
                          </a:solidFill>
                          <a:latin typeface="+mn-lt"/>
                          <a:ea typeface="+mn-ea"/>
                          <a:cs typeface="+mn-cs"/>
                        </a:rPr>
                        <a:t>2.OA.C.4</a:t>
                      </a:r>
                      <a:endParaRPr lang="en-US" sz="1100" b="0" kern="1200" dirty="0" smtClean="0">
                        <a:solidFill>
                          <a:schemeClr val="tx1"/>
                        </a:solidFill>
                        <a:latin typeface="+mn-lt"/>
                        <a:ea typeface="+mn-ea"/>
                        <a:cs typeface="+mn-cs"/>
                      </a:endParaRPr>
                    </a:p>
                    <a:p>
                      <a:r>
                        <a:rPr lang="en-US" sz="1100" b="0" kern="1200" dirty="0" smtClean="0">
                          <a:solidFill>
                            <a:schemeClr val="tx1"/>
                          </a:solidFill>
                          <a:latin typeface="+mn-lt"/>
                          <a:ea typeface="+mn-ea"/>
                          <a:cs typeface="+mn-cs"/>
                        </a:rPr>
                        <a:t>Use addition to find the total number of objects arranged in rectangular arrays with up to 5 rows and up to 5 columns; write an equation to express the total as a sum of equal addends.</a:t>
                      </a:r>
                    </a:p>
                    <a:p>
                      <a:endParaRPr lang="en-US" sz="1200" b="1"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1000"/>
                        </a:spcAft>
                      </a:pPr>
                      <a:r>
                        <a:rPr lang="en-US" sz="1100" dirty="0" smtClean="0">
                          <a:latin typeface="Calibri"/>
                          <a:ea typeface="Calibri"/>
                          <a:cs typeface="Times New Roman"/>
                        </a:rPr>
                        <a:t>Write</a:t>
                      </a:r>
                      <a:r>
                        <a:rPr lang="en-US" sz="1100" baseline="0" dirty="0" smtClean="0">
                          <a:latin typeface="Calibri"/>
                          <a:ea typeface="Calibri"/>
                          <a:cs typeface="Times New Roman"/>
                        </a:rPr>
                        <a:t> to respond:  Opinion paragraph</a:t>
                      </a:r>
                      <a:endParaRPr lang="en-US" sz="1100" dirty="0">
                        <a:latin typeface="Calibri"/>
                        <a:ea typeface="Calibri"/>
                        <a:cs typeface="Times New Roman"/>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smtClean="0"/>
                        <a:t>Seeds and insects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1" dirty="0" smtClean="0">
                          <a:solidFill>
                            <a:schemeClr val="tx1"/>
                          </a:solidFill>
                        </a:rPr>
                        <a:t>Math:</a:t>
                      </a:r>
                    </a:p>
                    <a:p>
                      <a:r>
                        <a:rPr lang="en-US" sz="1200" b="1" dirty="0" smtClean="0">
                          <a:solidFill>
                            <a:schemeClr val="tx1"/>
                          </a:solidFill>
                        </a:rPr>
                        <a:t>Literacy:</a:t>
                      </a:r>
                    </a:p>
                    <a:p>
                      <a:r>
                        <a:rPr lang="en-US" sz="1200" b="0" dirty="0" smtClean="0">
                          <a:solidFill>
                            <a:schemeClr val="tx1"/>
                          </a:solidFill>
                        </a:rPr>
                        <a:t>Spelling week 27</a:t>
                      </a:r>
                    </a:p>
                    <a:p>
                      <a:r>
                        <a:rPr lang="en-US" sz="1200" b="0" dirty="0" smtClean="0">
                          <a:solidFill>
                            <a:schemeClr val="tx1"/>
                          </a:solidFill>
                        </a:rPr>
                        <a:t>Adverbs</a:t>
                      </a:r>
                    </a:p>
                    <a:p>
                      <a:endParaRPr lang="en-US" sz="1200" b="0" dirty="0" smtClean="0">
                        <a:solidFill>
                          <a:schemeClr val="tx1"/>
                        </a:solidFill>
                      </a:endParaRPr>
                    </a:p>
                    <a:p>
                      <a:r>
                        <a:rPr lang="en-US" sz="1200" b="1" dirty="0" smtClean="0">
                          <a:solidFill>
                            <a:schemeClr val="tx1"/>
                          </a:solidFill>
                        </a:rPr>
                        <a:t>Re Teach:</a:t>
                      </a:r>
                    </a:p>
                    <a:p>
                      <a:r>
                        <a:rPr lang="en-US" sz="1200" dirty="0" smtClean="0">
                          <a:solidFill>
                            <a:schemeClr val="tx1"/>
                          </a:solidFill>
                        </a:rPr>
                        <a:t>T:</a:t>
                      </a:r>
                    </a:p>
                    <a:p>
                      <a:r>
                        <a:rPr lang="en-US" sz="1200" dirty="0" err="1" smtClean="0">
                          <a:solidFill>
                            <a:schemeClr val="tx1"/>
                          </a:solidFill>
                        </a:rPr>
                        <a:t>Th</a:t>
                      </a:r>
                      <a:r>
                        <a:rPr lang="en-US" sz="1200" dirty="0" smtClean="0">
                          <a:solidFill>
                            <a:schemeClr val="tx1"/>
                          </a:solidFill>
                        </a:rPr>
                        <a:t>:</a:t>
                      </a:r>
                    </a:p>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10262</TotalTime>
  <Words>3207</Words>
  <Application>Microsoft Office PowerPoint</Application>
  <PresentationFormat>On-screen Show (4:3)</PresentationFormat>
  <Paragraphs>718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Katrina Paul</dc:creator>
  <cp:lastModifiedBy>Katrina Paul</cp:lastModifiedBy>
  <cp:revision>179</cp:revision>
  <dcterms:created xsi:type="dcterms:W3CDTF">2014-05-22T17:59:23Z</dcterms:created>
  <dcterms:modified xsi:type="dcterms:W3CDTF">2014-06-30T06:14:45Z</dcterms:modified>
</cp:coreProperties>
</file>